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ppt/commentAuthors.xml" ContentType="application/vnd.openxmlformats-officedocument.presentationml.commentAuthors+xml"/>
  <Override PartName="/ppt/comments/comment1.xml" ContentType="application/vnd.openxmlformats-officedocument.presentationml.comments+xml"/>
  <Override PartName="/ppt/diagrams/layout2.xml" ContentType="application/vnd.openxmlformats-officedocument.drawingml.diagramLayout+xml"/>
  <Override PartName="/ppt/comments/comment2.xml" ContentType="application/vnd.openxmlformats-officedocument.presentationml.comments+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42" r:id="rId3"/>
    <p:sldId id="348" r:id="rId4"/>
    <p:sldId id="330" r:id="rId5"/>
    <p:sldId id="350" r:id="rId6"/>
    <p:sldId id="351" r:id="rId7"/>
    <p:sldId id="344" r:id="rId8"/>
    <p:sldId id="345" r:id="rId9"/>
    <p:sldId id="347" r:id="rId10"/>
    <p:sldId id="331" r:id="rId11"/>
    <p:sldId id="335" r:id="rId12"/>
    <p:sldId id="333" r:id="rId13"/>
    <p:sldId id="336" r:id="rId14"/>
  </p:sldIdLst>
  <p:sldSz cx="9144000" cy="6858000" type="screen4x3"/>
  <p:notesSz cx="6877050" cy="9656763"/>
  <p:defaultTextStyle>
    <a:defPPr>
      <a:defRPr lang="sl-SI"/>
    </a:defPPr>
    <a:lvl1pPr algn="l"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 lastIdx="11" clrIdx="0"/>
  <p:cmAuthor id="1" name="nadjan" initials="" lastIdx="7" clrIdx="1"/>
  <p:cmAuthor id="2" name="Tanja Jarkovič" initials="" lastIdx="4" clrIdx="2"/>
  <p:cmAuthor id="3" name="MojcaD" initials="" lastIdx="9" clrIdx="3"/>
  <p:cmAuthor id="4" name="Tomaž Žagar" initials="TŽ" lastIdx="3" clrIdx="4"/>
  <p:cmAuthor id="5" name="Garsia Kosinac"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6699FF"/>
    <a:srgbClr val="9696F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5782" autoAdjust="0"/>
  </p:normalViewPr>
  <p:slideViewPr>
    <p:cSldViewPr>
      <p:cViewPr>
        <p:scale>
          <a:sx n="90" d="100"/>
          <a:sy n="90" d="100"/>
        </p:scale>
        <p:origin x="-954" y="648"/>
      </p:cViewPr>
      <p:guideLst>
        <p:guide orient="horz" pos="2160"/>
        <p:guide pos="2880"/>
      </p:guideLst>
    </p:cSldViewPr>
  </p:slideViewPr>
  <p:outlineViewPr>
    <p:cViewPr>
      <p:scale>
        <a:sx n="33" d="100"/>
        <a:sy n="33" d="100"/>
      </p:scale>
      <p:origin x="0" y="2604"/>
    </p:cViewPr>
  </p:outlineViewPr>
  <p:notesTextViewPr>
    <p:cViewPr>
      <p:scale>
        <a:sx n="100" d="100"/>
        <a:sy n="100" d="100"/>
      </p:scale>
      <p:origin x="0" y="0"/>
    </p:cViewPr>
  </p:notesTextViewPr>
  <p:notesViewPr>
    <p:cSldViewPr>
      <p:cViewPr varScale="1">
        <p:scale>
          <a:sx n="39" d="100"/>
          <a:sy n="39" d="100"/>
        </p:scale>
        <p:origin x="-2202" y="-96"/>
      </p:cViewPr>
      <p:guideLst>
        <p:guide orient="horz" pos="3041"/>
        <p:guide pos="216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2-09-24T08:54:05.224" idx="1">
    <p:pos x="5472" y="799"/>
    <p:text>-se pogovarjati o količinah energije
-razmeti različne oblike energije
-poznati pojem, da se energije NE DA UNIČITI IN NE USTVARITI IZ NIČ (zakon o ohranitvi energije)</p:text>
  </p:cm>
  <p:cm authorId="4" dt="2012-09-24T08:55:48.259" idx="2">
    <p:pos x="4860" y="1480"/>
    <p:text>Prikaži več poti energije:
- sonce - rastline - biomasa - premog
-sonce voda he
- sonce- morje - nafta - bencin avto
- električni avto 
Poudari razliko: energetski vektor
energetski vir
 Poudari razliko: eletkriko se ne da skladiščiti, 
kemično energijo se da skladiščiti...</p:text>
  </p:cm>
</p:cmLst>
</file>

<file path=ppt/comments/comment2.xml><?xml version="1.0" encoding="utf-8"?>
<p:cmLst xmlns:a="http://schemas.openxmlformats.org/drawingml/2006/main" xmlns:r="http://schemas.openxmlformats.org/officeDocument/2006/relationships" xmlns:p="http://schemas.openxmlformats.org/presentationml/2006/main">
  <p:cm authorId="4" dt="2012-09-24T09:00:01.085" idx="3">
    <p:pos x="4742" y="3001"/>
    <p:text>POMEMBNO! 
Razlika med energetskim virom in energetskim vektorjem! Kako to razložiti otrokom. Vir energije je iz narave  (hidro potencial, premog, nafta, uran)
Energetski vektor uporabimo za prenos energije iz enega konca na drugaga, a ga ni v naravi (eletkrika, vodik, celo bencin je samo vektor). Razlika med vektorji: elektriko ne moremo skladiščiti (skoraj ne), vodik težko skladiščimo (pri -250C), bencin imamo lahko doma v flaški ...
</p:text>
  </p:cm>
</p:cmLst>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D1539-D989-4DF0-81A2-13D221A7E5BE}" type="doc">
      <dgm:prSet loTypeId="urn:microsoft.com/office/officeart/2005/8/layout/radial3" loCatId="cycle" qsTypeId="urn:microsoft.com/office/officeart/2005/8/quickstyle/3d4" qsCatId="3D" csTypeId="urn:microsoft.com/office/officeart/2005/8/colors/accent3_5" csCatId="accent3" phldr="1"/>
      <dgm:spPr/>
      <dgm:t>
        <a:bodyPr/>
        <a:lstStyle/>
        <a:p>
          <a:endParaRPr lang="sl-SI"/>
        </a:p>
      </dgm:t>
    </dgm:pt>
    <dgm:pt modelId="{60C2F30C-AEB0-4266-8BE4-086B1370FB1C}">
      <dgm:prSet phldrT="[Text]" custT="1"/>
      <dgm:spPr/>
      <dgm:t>
        <a:bodyPr/>
        <a:lstStyle/>
        <a:p>
          <a:r>
            <a:rPr lang="sl-SI" sz="2000" dirty="0" smtClean="0">
              <a:solidFill>
                <a:schemeClr val="accent5"/>
              </a:solidFill>
            </a:rPr>
            <a:t>Sem energetsko pismen – </a:t>
          </a:r>
        </a:p>
        <a:p>
          <a:r>
            <a:rPr lang="sl-SI" sz="2000" dirty="0" smtClean="0">
              <a:solidFill>
                <a:schemeClr val="accent5"/>
              </a:solidFill>
            </a:rPr>
            <a:t>kaj znam?</a:t>
          </a:r>
          <a:endParaRPr lang="sl-SI" sz="2000" dirty="0">
            <a:solidFill>
              <a:schemeClr val="accent5"/>
            </a:solidFill>
          </a:endParaRPr>
        </a:p>
      </dgm:t>
    </dgm:pt>
    <dgm:pt modelId="{7F5780C2-28B7-410C-B767-4567C86E9782}" type="parTrans" cxnId="{2D88077B-2646-49D1-A159-19C50F98BFBE}">
      <dgm:prSet/>
      <dgm:spPr/>
      <dgm:t>
        <a:bodyPr/>
        <a:lstStyle/>
        <a:p>
          <a:endParaRPr lang="sl-SI"/>
        </a:p>
      </dgm:t>
    </dgm:pt>
    <dgm:pt modelId="{0A77E1B3-C4AB-4F7B-A68B-FB3233BBEEF4}" type="sibTrans" cxnId="{2D88077B-2646-49D1-A159-19C50F98BFBE}">
      <dgm:prSet/>
      <dgm:spPr/>
      <dgm:t>
        <a:bodyPr/>
        <a:lstStyle/>
        <a:p>
          <a:endParaRPr lang="sl-SI"/>
        </a:p>
      </dgm:t>
    </dgm:pt>
    <dgm:pt modelId="{A3A61D4C-6E41-4BFD-B8CC-AAA6A608743B}">
      <dgm:prSet phldrT="[Text]" custT="1"/>
      <dgm:spPr/>
      <dgm:t>
        <a:bodyPr/>
        <a:lstStyle/>
        <a:p>
          <a:r>
            <a:rPr lang="sl-SI" sz="1400" dirty="0" smtClean="0">
              <a:solidFill>
                <a:schemeClr val="accent5"/>
              </a:solidFill>
            </a:rPr>
            <a:t>...slediti toku energije</a:t>
          </a:r>
          <a:endParaRPr lang="sl-SI" sz="1400" dirty="0">
            <a:solidFill>
              <a:schemeClr val="accent5"/>
            </a:solidFill>
          </a:endParaRPr>
        </a:p>
      </dgm:t>
    </dgm:pt>
    <dgm:pt modelId="{6BA5559B-0391-4B65-8A45-AEE2300B565E}" type="parTrans" cxnId="{01598485-E3E0-4A2A-BA33-F66D38267DB1}">
      <dgm:prSet/>
      <dgm:spPr/>
      <dgm:t>
        <a:bodyPr/>
        <a:lstStyle/>
        <a:p>
          <a:endParaRPr lang="sl-SI"/>
        </a:p>
      </dgm:t>
    </dgm:pt>
    <dgm:pt modelId="{C13C9219-5364-4727-97EB-9354C8D62768}" type="sibTrans" cxnId="{01598485-E3E0-4A2A-BA33-F66D38267DB1}">
      <dgm:prSet/>
      <dgm:spPr/>
      <dgm:t>
        <a:bodyPr/>
        <a:lstStyle/>
        <a:p>
          <a:endParaRPr lang="sl-SI"/>
        </a:p>
      </dgm:t>
    </dgm:pt>
    <dgm:pt modelId="{85F99BFF-9FA3-48D2-BD9B-F4EB67271B5A}">
      <dgm:prSet phldrT="[Text]" custT="1"/>
      <dgm:spPr/>
      <dgm:t>
        <a:bodyPr/>
        <a:lstStyle/>
        <a:p>
          <a:r>
            <a:rPr lang="sl-SI" sz="1400" dirty="0" smtClean="0">
              <a:solidFill>
                <a:schemeClr val="accent5"/>
              </a:solidFill>
            </a:rPr>
            <a:t>...sistemsko razmišljati o energiji</a:t>
          </a:r>
          <a:endParaRPr lang="sl-SI" sz="1400" dirty="0">
            <a:solidFill>
              <a:schemeClr val="accent5"/>
            </a:solidFill>
          </a:endParaRPr>
        </a:p>
      </dgm:t>
    </dgm:pt>
    <dgm:pt modelId="{A5E2F14A-0900-4DCF-A13E-AB118AAEE13C}" type="parTrans" cxnId="{8767BF0B-45C6-4308-BD53-58FB4C799D11}">
      <dgm:prSet/>
      <dgm:spPr/>
      <dgm:t>
        <a:bodyPr/>
        <a:lstStyle/>
        <a:p>
          <a:endParaRPr lang="sl-SI"/>
        </a:p>
      </dgm:t>
    </dgm:pt>
    <dgm:pt modelId="{881D013B-8621-40BA-9773-3175A96A349D}" type="sibTrans" cxnId="{8767BF0B-45C6-4308-BD53-58FB4C799D11}">
      <dgm:prSet/>
      <dgm:spPr/>
      <dgm:t>
        <a:bodyPr/>
        <a:lstStyle/>
        <a:p>
          <a:endParaRPr lang="sl-SI"/>
        </a:p>
      </dgm:t>
    </dgm:pt>
    <dgm:pt modelId="{4E7CAE14-49FE-44FF-B81C-9DCFC28CFBCA}">
      <dgm:prSet custT="1"/>
      <dgm:spPr/>
      <dgm:t>
        <a:bodyPr/>
        <a:lstStyle/>
        <a:p>
          <a:r>
            <a:rPr lang="sl-SI" sz="1400" dirty="0" smtClean="0">
              <a:solidFill>
                <a:schemeClr val="accent5"/>
              </a:solidFill>
            </a:rPr>
            <a:t>...ugotoviti, za kaj in koliko energije potrebujem</a:t>
          </a:r>
          <a:endParaRPr lang="sl-SI" sz="1400" dirty="0">
            <a:solidFill>
              <a:schemeClr val="accent5"/>
            </a:solidFill>
          </a:endParaRPr>
        </a:p>
      </dgm:t>
    </dgm:pt>
    <dgm:pt modelId="{10AAAE60-3BC1-4B30-B3D1-5A457B21B043}" type="parTrans" cxnId="{E67C6CE5-4E30-48C3-987B-FC2BF97974BC}">
      <dgm:prSet/>
      <dgm:spPr/>
      <dgm:t>
        <a:bodyPr/>
        <a:lstStyle/>
        <a:p>
          <a:endParaRPr lang="sl-SI"/>
        </a:p>
      </dgm:t>
    </dgm:pt>
    <dgm:pt modelId="{04927078-4DD2-44E6-86CD-2E4BF27598B9}" type="sibTrans" cxnId="{E67C6CE5-4E30-48C3-987B-FC2BF97974BC}">
      <dgm:prSet/>
      <dgm:spPr/>
      <dgm:t>
        <a:bodyPr/>
        <a:lstStyle/>
        <a:p>
          <a:endParaRPr lang="sl-SI"/>
        </a:p>
      </dgm:t>
    </dgm:pt>
    <dgm:pt modelId="{D6C77107-1B84-49C8-BC9A-D1ECB12F5419}">
      <dgm:prSet custT="1"/>
      <dgm:spPr/>
      <dgm:t>
        <a:bodyPr/>
        <a:lstStyle/>
        <a:p>
          <a:r>
            <a:rPr lang="sl-SI" sz="1400" dirty="0" smtClean="0">
              <a:solidFill>
                <a:schemeClr val="accent5"/>
              </a:solidFill>
            </a:rPr>
            <a:t>...oceniti/</a:t>
          </a:r>
        </a:p>
        <a:p>
          <a:r>
            <a:rPr lang="sl-SI" sz="1400" dirty="0" smtClean="0">
              <a:solidFill>
                <a:schemeClr val="accent5"/>
              </a:solidFill>
            </a:rPr>
            <a:t>preveriti kredibilnost podatkov</a:t>
          </a:r>
          <a:endParaRPr lang="sl-SI" sz="1400" dirty="0">
            <a:solidFill>
              <a:schemeClr val="accent5"/>
            </a:solidFill>
          </a:endParaRPr>
        </a:p>
      </dgm:t>
      <dgm:extLst>
        <a:ext uri="{E40237B7-FDA0-4F09-8148-C483321AD2D9}"/>
      </dgm:extLst>
    </dgm:pt>
    <dgm:pt modelId="{59708A80-9E62-41E1-AE33-FF6E4BFBC47F}" type="parTrans" cxnId="{B2C36AB6-8079-42D4-8ABC-1126848A21D3}">
      <dgm:prSet/>
      <dgm:spPr/>
      <dgm:t>
        <a:bodyPr/>
        <a:lstStyle/>
        <a:p>
          <a:endParaRPr lang="sl-SI"/>
        </a:p>
      </dgm:t>
    </dgm:pt>
    <dgm:pt modelId="{D3397958-EA4F-40A6-901D-96AB0B666FAA}" type="sibTrans" cxnId="{B2C36AB6-8079-42D4-8ABC-1126848A21D3}">
      <dgm:prSet/>
      <dgm:spPr/>
      <dgm:t>
        <a:bodyPr/>
        <a:lstStyle/>
        <a:p>
          <a:endParaRPr lang="sl-SI"/>
        </a:p>
      </dgm:t>
    </dgm:pt>
    <dgm:pt modelId="{1175FF94-6C4B-44B4-AB33-4A013E2F969D}">
      <dgm:prSet custT="1"/>
      <dgm:spPr/>
      <dgm:t>
        <a:bodyPr/>
        <a:lstStyle/>
        <a:p>
          <a:r>
            <a:rPr lang="sl-SI" sz="1400" dirty="0" smtClean="0">
              <a:solidFill>
                <a:schemeClr val="accent5"/>
              </a:solidFill>
            </a:rPr>
            <a:t>...razumno komunicirati o energetiki</a:t>
          </a:r>
          <a:endParaRPr lang="sl-SI" sz="1400" dirty="0">
            <a:solidFill>
              <a:schemeClr val="accent5"/>
            </a:solidFill>
          </a:endParaRPr>
        </a:p>
      </dgm:t>
    </dgm:pt>
    <dgm:pt modelId="{B7809822-9214-44C1-8AAD-05CD991ACC03}" type="parTrans" cxnId="{17B31D13-D438-4CC5-A3F7-F0122C237CEE}">
      <dgm:prSet/>
      <dgm:spPr/>
      <dgm:t>
        <a:bodyPr/>
        <a:lstStyle/>
        <a:p>
          <a:endParaRPr lang="sl-SI"/>
        </a:p>
      </dgm:t>
    </dgm:pt>
    <dgm:pt modelId="{854B2687-DF3D-4C4A-BCFC-B0CC943DAF72}" type="sibTrans" cxnId="{17B31D13-D438-4CC5-A3F7-F0122C237CEE}">
      <dgm:prSet/>
      <dgm:spPr/>
      <dgm:t>
        <a:bodyPr/>
        <a:lstStyle/>
        <a:p>
          <a:endParaRPr lang="sl-SI"/>
        </a:p>
      </dgm:t>
    </dgm:pt>
    <dgm:pt modelId="{BB9172C7-362E-4CBD-BDB6-04787B405828}">
      <dgm:prSet custT="1"/>
      <dgm:spPr/>
      <dgm:t>
        <a:bodyPr/>
        <a:lstStyle/>
        <a:p>
          <a:r>
            <a:rPr lang="sl-SI" sz="1400" dirty="0" smtClean="0">
              <a:solidFill>
                <a:schemeClr val="accent5"/>
              </a:solidFill>
            </a:rPr>
            <a:t>...sprejemati utemeljene odločitve</a:t>
          </a:r>
          <a:endParaRPr lang="sl-SI" sz="1400" dirty="0">
            <a:solidFill>
              <a:schemeClr val="accent5"/>
            </a:solidFill>
          </a:endParaRPr>
        </a:p>
      </dgm:t>
    </dgm:pt>
    <dgm:pt modelId="{BE745B77-843E-4322-A24D-CB60532F4A1E}" type="parTrans" cxnId="{5323271E-36EB-4A1B-9376-ECAB5767B28E}">
      <dgm:prSet/>
      <dgm:spPr/>
      <dgm:t>
        <a:bodyPr/>
        <a:lstStyle/>
        <a:p>
          <a:endParaRPr lang="sl-SI"/>
        </a:p>
      </dgm:t>
    </dgm:pt>
    <dgm:pt modelId="{8498AFDE-7A35-4E0E-A300-6CCC5C0E0C24}" type="sibTrans" cxnId="{5323271E-36EB-4A1B-9376-ECAB5767B28E}">
      <dgm:prSet/>
      <dgm:spPr/>
      <dgm:t>
        <a:bodyPr/>
        <a:lstStyle/>
        <a:p>
          <a:endParaRPr lang="sl-SI"/>
        </a:p>
      </dgm:t>
    </dgm:pt>
    <dgm:pt modelId="{4EC89D73-C44A-40EC-8AB4-B5B5D42AF7C6}" type="pres">
      <dgm:prSet presAssocID="{DF6D1539-D989-4DF0-81A2-13D221A7E5BE}" presName="composite" presStyleCnt="0">
        <dgm:presLayoutVars>
          <dgm:chMax val="1"/>
          <dgm:dir/>
          <dgm:resizeHandles val="exact"/>
        </dgm:presLayoutVars>
      </dgm:prSet>
      <dgm:spPr/>
      <dgm:t>
        <a:bodyPr/>
        <a:lstStyle/>
        <a:p>
          <a:endParaRPr lang="sl-SI"/>
        </a:p>
      </dgm:t>
    </dgm:pt>
    <dgm:pt modelId="{1913F482-5E1B-46ED-8F75-9D1D95E7F202}" type="pres">
      <dgm:prSet presAssocID="{DF6D1539-D989-4DF0-81A2-13D221A7E5BE}" presName="radial" presStyleCnt="0">
        <dgm:presLayoutVars>
          <dgm:animLvl val="ctr"/>
        </dgm:presLayoutVars>
      </dgm:prSet>
      <dgm:spPr/>
    </dgm:pt>
    <dgm:pt modelId="{48560803-913E-4B37-B243-689571FA7AC4}" type="pres">
      <dgm:prSet presAssocID="{60C2F30C-AEB0-4266-8BE4-086B1370FB1C}" presName="centerShape" presStyleLbl="vennNode1" presStyleIdx="0" presStyleCnt="7" custScaleX="72207" custScaleY="61750"/>
      <dgm:spPr/>
      <dgm:t>
        <a:bodyPr/>
        <a:lstStyle/>
        <a:p>
          <a:endParaRPr lang="sl-SI"/>
        </a:p>
      </dgm:t>
    </dgm:pt>
    <dgm:pt modelId="{D1D0844C-593D-4A3F-A905-1066FA3D3302}" type="pres">
      <dgm:prSet presAssocID="{A3A61D4C-6E41-4BFD-B8CC-AAA6A608743B}" presName="node" presStyleLbl="vennNode1" presStyleIdx="1" presStyleCnt="7" custScaleX="122695" custScaleY="109511" custRadScaleRad="110709" custRadScaleInc="753">
        <dgm:presLayoutVars>
          <dgm:bulletEnabled val="1"/>
        </dgm:presLayoutVars>
      </dgm:prSet>
      <dgm:spPr/>
      <dgm:t>
        <a:bodyPr/>
        <a:lstStyle/>
        <a:p>
          <a:endParaRPr lang="sl-SI"/>
        </a:p>
      </dgm:t>
    </dgm:pt>
    <dgm:pt modelId="{13EA7704-3131-43BC-A0A6-E2B5B3C610D5}" type="pres">
      <dgm:prSet presAssocID="{85F99BFF-9FA3-48D2-BD9B-F4EB67271B5A}" presName="node" presStyleLbl="vennNode1" presStyleIdx="2" presStyleCnt="7" custScaleX="125162" custScaleY="118313" custRadScaleRad="115750" custRadScaleInc="5923">
        <dgm:presLayoutVars>
          <dgm:bulletEnabled val="1"/>
        </dgm:presLayoutVars>
      </dgm:prSet>
      <dgm:spPr/>
      <dgm:t>
        <a:bodyPr/>
        <a:lstStyle/>
        <a:p>
          <a:endParaRPr lang="sl-SI"/>
        </a:p>
      </dgm:t>
    </dgm:pt>
    <dgm:pt modelId="{FF70669E-622E-4B15-9741-DE4FAAF799DB}" type="pres">
      <dgm:prSet presAssocID="{4E7CAE14-49FE-44FF-B81C-9DCFC28CFBCA}" presName="node" presStyleLbl="vennNode1" presStyleIdx="3" presStyleCnt="7" custScaleX="126269" custScaleY="126012" custRadScaleRad="117027" custRadScaleInc="-4625">
        <dgm:presLayoutVars>
          <dgm:bulletEnabled val="1"/>
        </dgm:presLayoutVars>
      </dgm:prSet>
      <dgm:spPr/>
      <dgm:t>
        <a:bodyPr/>
        <a:lstStyle/>
        <a:p>
          <a:endParaRPr lang="sl-SI"/>
        </a:p>
      </dgm:t>
    </dgm:pt>
    <dgm:pt modelId="{0030F0D0-908A-4AFB-A673-C3A2B0C93EED}" type="pres">
      <dgm:prSet presAssocID="{D6C77107-1B84-49C8-BC9A-D1ECB12F5419}" presName="node" presStyleLbl="vennNode1" presStyleIdx="4" presStyleCnt="7" custScaleX="115084">
        <dgm:presLayoutVars>
          <dgm:bulletEnabled val="1"/>
        </dgm:presLayoutVars>
      </dgm:prSet>
      <dgm:spPr/>
      <dgm:t>
        <a:bodyPr/>
        <a:lstStyle/>
        <a:p>
          <a:endParaRPr lang="sl-SI"/>
        </a:p>
      </dgm:t>
    </dgm:pt>
    <dgm:pt modelId="{993B796B-D3E3-4810-ABA4-FA6578CFA128}" type="pres">
      <dgm:prSet presAssocID="{1175FF94-6C4B-44B4-AB33-4A013E2F969D}" presName="node" presStyleLbl="vennNode1" presStyleIdx="5" presStyleCnt="7" custScaleX="109036">
        <dgm:presLayoutVars>
          <dgm:bulletEnabled val="1"/>
        </dgm:presLayoutVars>
      </dgm:prSet>
      <dgm:spPr/>
      <dgm:t>
        <a:bodyPr/>
        <a:lstStyle/>
        <a:p>
          <a:endParaRPr lang="sl-SI"/>
        </a:p>
      </dgm:t>
    </dgm:pt>
    <dgm:pt modelId="{9EE40A96-986B-49D2-93A7-FF305A1E414B}" type="pres">
      <dgm:prSet presAssocID="{BB9172C7-362E-4CBD-BDB6-04787B405828}" presName="node" presStyleLbl="vennNode1" presStyleIdx="6" presStyleCnt="7" custScaleX="113554">
        <dgm:presLayoutVars>
          <dgm:bulletEnabled val="1"/>
        </dgm:presLayoutVars>
      </dgm:prSet>
      <dgm:spPr/>
      <dgm:t>
        <a:bodyPr/>
        <a:lstStyle/>
        <a:p>
          <a:endParaRPr lang="sl-SI"/>
        </a:p>
      </dgm:t>
    </dgm:pt>
  </dgm:ptLst>
  <dgm:cxnLst>
    <dgm:cxn modelId="{01598485-E3E0-4A2A-BA33-F66D38267DB1}" srcId="{60C2F30C-AEB0-4266-8BE4-086B1370FB1C}" destId="{A3A61D4C-6E41-4BFD-B8CC-AAA6A608743B}" srcOrd="0" destOrd="0" parTransId="{6BA5559B-0391-4B65-8A45-AEE2300B565E}" sibTransId="{C13C9219-5364-4727-97EB-9354C8D62768}"/>
    <dgm:cxn modelId="{B2C36AB6-8079-42D4-8ABC-1126848A21D3}" srcId="{60C2F30C-AEB0-4266-8BE4-086B1370FB1C}" destId="{D6C77107-1B84-49C8-BC9A-D1ECB12F5419}" srcOrd="3" destOrd="0" parTransId="{59708A80-9E62-41E1-AE33-FF6E4BFBC47F}" sibTransId="{D3397958-EA4F-40A6-901D-96AB0B666FAA}"/>
    <dgm:cxn modelId="{8767BF0B-45C6-4308-BD53-58FB4C799D11}" srcId="{60C2F30C-AEB0-4266-8BE4-086B1370FB1C}" destId="{85F99BFF-9FA3-48D2-BD9B-F4EB67271B5A}" srcOrd="1" destOrd="0" parTransId="{A5E2F14A-0900-4DCF-A13E-AB118AAEE13C}" sibTransId="{881D013B-8621-40BA-9773-3175A96A349D}"/>
    <dgm:cxn modelId="{8ACE3AFF-F425-4572-9398-E58C20A1D759}" type="presOf" srcId="{DF6D1539-D989-4DF0-81A2-13D221A7E5BE}" destId="{4EC89D73-C44A-40EC-8AB4-B5B5D42AF7C6}" srcOrd="0" destOrd="0" presId="urn:microsoft.com/office/officeart/2005/8/layout/radial3"/>
    <dgm:cxn modelId="{002DE7C4-A2C6-4621-9843-64C5F188944E}" type="presOf" srcId="{1175FF94-6C4B-44B4-AB33-4A013E2F969D}" destId="{993B796B-D3E3-4810-ABA4-FA6578CFA128}" srcOrd="0" destOrd="0" presId="urn:microsoft.com/office/officeart/2005/8/layout/radial3"/>
    <dgm:cxn modelId="{90E25BCD-063D-4FFB-9DF6-BB3AC3FFCA8E}" type="presOf" srcId="{85F99BFF-9FA3-48D2-BD9B-F4EB67271B5A}" destId="{13EA7704-3131-43BC-A0A6-E2B5B3C610D5}" srcOrd="0" destOrd="0" presId="urn:microsoft.com/office/officeart/2005/8/layout/radial3"/>
    <dgm:cxn modelId="{2D88077B-2646-49D1-A159-19C50F98BFBE}" srcId="{DF6D1539-D989-4DF0-81A2-13D221A7E5BE}" destId="{60C2F30C-AEB0-4266-8BE4-086B1370FB1C}" srcOrd="0" destOrd="0" parTransId="{7F5780C2-28B7-410C-B767-4567C86E9782}" sibTransId="{0A77E1B3-C4AB-4F7B-A68B-FB3233BBEEF4}"/>
    <dgm:cxn modelId="{5323271E-36EB-4A1B-9376-ECAB5767B28E}" srcId="{60C2F30C-AEB0-4266-8BE4-086B1370FB1C}" destId="{BB9172C7-362E-4CBD-BDB6-04787B405828}" srcOrd="5" destOrd="0" parTransId="{BE745B77-843E-4322-A24D-CB60532F4A1E}" sibTransId="{8498AFDE-7A35-4E0E-A300-6CCC5C0E0C24}"/>
    <dgm:cxn modelId="{E67C6CE5-4E30-48C3-987B-FC2BF97974BC}" srcId="{60C2F30C-AEB0-4266-8BE4-086B1370FB1C}" destId="{4E7CAE14-49FE-44FF-B81C-9DCFC28CFBCA}" srcOrd="2" destOrd="0" parTransId="{10AAAE60-3BC1-4B30-B3D1-5A457B21B043}" sibTransId="{04927078-4DD2-44E6-86CD-2E4BF27598B9}"/>
    <dgm:cxn modelId="{CC3B7EF4-8CEF-4E7D-A5FC-A44472D97456}" type="presOf" srcId="{A3A61D4C-6E41-4BFD-B8CC-AAA6A608743B}" destId="{D1D0844C-593D-4A3F-A905-1066FA3D3302}" srcOrd="0" destOrd="0" presId="urn:microsoft.com/office/officeart/2005/8/layout/radial3"/>
    <dgm:cxn modelId="{A85ADD93-F753-45E3-A59D-9F7CC16AA4A7}" type="presOf" srcId="{BB9172C7-362E-4CBD-BDB6-04787B405828}" destId="{9EE40A96-986B-49D2-93A7-FF305A1E414B}" srcOrd="0" destOrd="0" presId="urn:microsoft.com/office/officeart/2005/8/layout/radial3"/>
    <dgm:cxn modelId="{17B31D13-D438-4CC5-A3F7-F0122C237CEE}" srcId="{60C2F30C-AEB0-4266-8BE4-086B1370FB1C}" destId="{1175FF94-6C4B-44B4-AB33-4A013E2F969D}" srcOrd="4" destOrd="0" parTransId="{B7809822-9214-44C1-8AAD-05CD991ACC03}" sibTransId="{854B2687-DF3D-4C4A-BCFC-B0CC943DAF72}"/>
    <dgm:cxn modelId="{58F0E231-CC74-4706-BD3A-B6D075574751}" type="presOf" srcId="{60C2F30C-AEB0-4266-8BE4-086B1370FB1C}" destId="{48560803-913E-4B37-B243-689571FA7AC4}" srcOrd="0" destOrd="0" presId="urn:microsoft.com/office/officeart/2005/8/layout/radial3"/>
    <dgm:cxn modelId="{D638F59C-2BC9-4F04-A5B6-8F32FF36AB79}" type="presOf" srcId="{D6C77107-1B84-49C8-BC9A-D1ECB12F5419}" destId="{0030F0D0-908A-4AFB-A673-C3A2B0C93EED}" srcOrd="0" destOrd="0" presId="urn:microsoft.com/office/officeart/2005/8/layout/radial3"/>
    <dgm:cxn modelId="{4F1AB001-E25E-4660-937E-C3EE16B1E2F2}" type="presOf" srcId="{4E7CAE14-49FE-44FF-B81C-9DCFC28CFBCA}" destId="{FF70669E-622E-4B15-9741-DE4FAAF799DB}" srcOrd="0" destOrd="0" presId="urn:microsoft.com/office/officeart/2005/8/layout/radial3"/>
    <dgm:cxn modelId="{BF589725-60B3-49D9-A3AD-D2E67413D213}" type="presParOf" srcId="{4EC89D73-C44A-40EC-8AB4-B5B5D42AF7C6}" destId="{1913F482-5E1B-46ED-8F75-9D1D95E7F202}" srcOrd="0" destOrd="0" presId="urn:microsoft.com/office/officeart/2005/8/layout/radial3"/>
    <dgm:cxn modelId="{4DE3BDA8-6D61-4B26-83E6-167E6963CE83}" type="presParOf" srcId="{1913F482-5E1B-46ED-8F75-9D1D95E7F202}" destId="{48560803-913E-4B37-B243-689571FA7AC4}" srcOrd="0" destOrd="0" presId="urn:microsoft.com/office/officeart/2005/8/layout/radial3"/>
    <dgm:cxn modelId="{2C79D67F-E91C-483D-9BD1-F0E36235ECF0}" type="presParOf" srcId="{1913F482-5E1B-46ED-8F75-9D1D95E7F202}" destId="{D1D0844C-593D-4A3F-A905-1066FA3D3302}" srcOrd="1" destOrd="0" presId="urn:microsoft.com/office/officeart/2005/8/layout/radial3"/>
    <dgm:cxn modelId="{55F03019-54A2-45C6-B55A-61EF2E691988}" type="presParOf" srcId="{1913F482-5E1B-46ED-8F75-9D1D95E7F202}" destId="{13EA7704-3131-43BC-A0A6-E2B5B3C610D5}" srcOrd="2" destOrd="0" presId="urn:microsoft.com/office/officeart/2005/8/layout/radial3"/>
    <dgm:cxn modelId="{825629F1-7F1A-4941-8A7D-377E0E83A347}" type="presParOf" srcId="{1913F482-5E1B-46ED-8F75-9D1D95E7F202}" destId="{FF70669E-622E-4B15-9741-DE4FAAF799DB}" srcOrd="3" destOrd="0" presId="urn:microsoft.com/office/officeart/2005/8/layout/radial3"/>
    <dgm:cxn modelId="{30BF5856-CCA2-4696-AA13-90BEA6939EF9}" type="presParOf" srcId="{1913F482-5E1B-46ED-8F75-9D1D95E7F202}" destId="{0030F0D0-908A-4AFB-A673-C3A2B0C93EED}" srcOrd="4" destOrd="0" presId="urn:microsoft.com/office/officeart/2005/8/layout/radial3"/>
    <dgm:cxn modelId="{7C405BC2-161F-4B72-9C80-86A79B9B4AAC}" type="presParOf" srcId="{1913F482-5E1B-46ED-8F75-9D1D95E7F202}" destId="{993B796B-D3E3-4810-ABA4-FA6578CFA128}" srcOrd="5" destOrd="0" presId="urn:microsoft.com/office/officeart/2005/8/layout/radial3"/>
    <dgm:cxn modelId="{06CEF3A7-96CC-4A58-82C7-0ABE89B825FC}" type="presParOf" srcId="{1913F482-5E1B-46ED-8F75-9D1D95E7F202}" destId="{9EE40A96-986B-49D2-93A7-FF305A1E414B}" srcOrd="6" destOrd="0" presId="urn:microsoft.com/office/officeart/2005/8/layout/radial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314DAE-DDEC-4F42-9BC4-B10E3D8DA6BE}" type="doc">
      <dgm:prSet loTypeId="urn:microsoft.com/office/officeart/2005/8/layout/cycle7" loCatId="cycle" qsTypeId="urn:microsoft.com/office/officeart/2005/8/quickstyle/simple1#1" qsCatId="simple" csTypeId="urn:microsoft.com/office/officeart/2005/8/colors/accent1_2#1" csCatId="accent1" phldr="1"/>
      <dgm:spPr/>
      <dgm:t>
        <a:bodyPr/>
        <a:lstStyle/>
        <a:p>
          <a:endParaRPr lang="sl-SI"/>
        </a:p>
      </dgm:t>
    </dgm:pt>
    <dgm:pt modelId="{EF356F21-95F6-4D13-AC7F-72C988651085}">
      <dgm:prSet phldrT="[Text]"/>
      <dgm:spPr/>
      <dgm:t>
        <a:bodyPr/>
        <a:lstStyle/>
        <a:p>
          <a:r>
            <a:rPr lang="sl-SI" dirty="0" smtClean="0"/>
            <a:t>1. Energija – fizikalna količina – zakoni narave</a:t>
          </a:r>
          <a:endParaRPr lang="sl-SI" dirty="0"/>
        </a:p>
      </dgm:t>
    </dgm:pt>
    <dgm:pt modelId="{1924141B-F932-4BA7-A8E9-B0A264B8347D}" type="parTrans" cxnId="{9E182F8B-7094-41AC-A4EB-4575F0AECEC1}">
      <dgm:prSet/>
      <dgm:spPr/>
      <dgm:t>
        <a:bodyPr/>
        <a:lstStyle/>
        <a:p>
          <a:endParaRPr lang="sl-SI"/>
        </a:p>
      </dgm:t>
    </dgm:pt>
    <dgm:pt modelId="{7AFA83BA-1CCC-4E2A-B608-3438D5610A6D}" type="sibTrans" cxnId="{9E182F8B-7094-41AC-A4EB-4575F0AECEC1}">
      <dgm:prSet/>
      <dgm:spPr/>
      <dgm:t>
        <a:bodyPr/>
        <a:lstStyle/>
        <a:p>
          <a:endParaRPr lang="sl-SI"/>
        </a:p>
      </dgm:t>
    </dgm:pt>
    <dgm:pt modelId="{A0734625-F42A-4C22-8BEF-B93C91EA073E}">
      <dgm:prSet phldrT="[Text]"/>
      <dgm:spPr/>
      <dgm:t>
        <a:bodyPr/>
        <a:lstStyle/>
        <a:p>
          <a:r>
            <a:rPr lang="sl-SI" dirty="0" smtClean="0"/>
            <a:t>2. Viri energije – elektrika – človekove potrebe/poraba</a:t>
          </a:r>
          <a:endParaRPr lang="sl-SI" dirty="0"/>
        </a:p>
      </dgm:t>
    </dgm:pt>
    <dgm:pt modelId="{63288386-F8DC-4FC7-BAFD-8E51BCFBCEFB}" type="parTrans" cxnId="{37822FA7-BB51-4F97-8842-7FE865119098}">
      <dgm:prSet/>
      <dgm:spPr/>
      <dgm:t>
        <a:bodyPr/>
        <a:lstStyle/>
        <a:p>
          <a:endParaRPr lang="sl-SI"/>
        </a:p>
      </dgm:t>
    </dgm:pt>
    <dgm:pt modelId="{CAD4B2CD-AA75-4A44-A924-32CC7C2B3A03}" type="sibTrans" cxnId="{37822FA7-BB51-4F97-8842-7FE865119098}">
      <dgm:prSet/>
      <dgm:spPr/>
      <dgm:t>
        <a:bodyPr/>
        <a:lstStyle/>
        <a:p>
          <a:endParaRPr lang="sl-SI"/>
        </a:p>
      </dgm:t>
    </dgm:pt>
    <dgm:pt modelId="{0475DFAA-4F03-4BC6-B900-FA82B8A8AB92}">
      <dgm:prSet phldrT="[Text]"/>
      <dgm:spPr/>
      <dgm:t>
        <a:bodyPr/>
        <a:lstStyle/>
        <a:p>
          <a:r>
            <a:rPr lang="sl-SI" dirty="0" smtClean="0"/>
            <a:t>3. Energija/elektrika in kakovost življenja</a:t>
          </a:r>
          <a:endParaRPr lang="sl-SI" dirty="0"/>
        </a:p>
      </dgm:t>
    </dgm:pt>
    <dgm:pt modelId="{54ABAA6A-6C9D-4E8A-B558-6F2254451E1B}" type="parTrans" cxnId="{E4CF8FCD-D616-4B72-B3BA-34EB5FB6BF6A}">
      <dgm:prSet/>
      <dgm:spPr/>
      <dgm:t>
        <a:bodyPr/>
        <a:lstStyle/>
        <a:p>
          <a:endParaRPr lang="sl-SI"/>
        </a:p>
      </dgm:t>
    </dgm:pt>
    <dgm:pt modelId="{868484A5-3EDC-456A-BC51-CBF8FF1A729E}" type="sibTrans" cxnId="{E4CF8FCD-D616-4B72-B3BA-34EB5FB6BF6A}">
      <dgm:prSet/>
      <dgm:spPr/>
      <dgm:t>
        <a:bodyPr/>
        <a:lstStyle/>
        <a:p>
          <a:endParaRPr lang="sl-SI"/>
        </a:p>
      </dgm:t>
    </dgm:pt>
    <dgm:pt modelId="{1E107A35-5ECF-43B8-AC4A-75D43EFE2B34}" type="pres">
      <dgm:prSet presAssocID="{9D314DAE-DDEC-4F42-9BC4-B10E3D8DA6BE}" presName="Name0" presStyleCnt="0">
        <dgm:presLayoutVars>
          <dgm:dir/>
          <dgm:resizeHandles val="exact"/>
        </dgm:presLayoutVars>
      </dgm:prSet>
      <dgm:spPr/>
      <dgm:t>
        <a:bodyPr/>
        <a:lstStyle/>
        <a:p>
          <a:endParaRPr lang="sl-SI"/>
        </a:p>
      </dgm:t>
    </dgm:pt>
    <dgm:pt modelId="{B544EBAC-4D77-43EC-B418-C20F5D7712B9}" type="pres">
      <dgm:prSet presAssocID="{EF356F21-95F6-4D13-AC7F-72C988651085}" presName="node" presStyleLbl="node1" presStyleIdx="0" presStyleCnt="3" custRadScaleRad="91110" custRadScaleInc="109">
        <dgm:presLayoutVars>
          <dgm:bulletEnabled val="1"/>
        </dgm:presLayoutVars>
      </dgm:prSet>
      <dgm:spPr/>
      <dgm:t>
        <a:bodyPr/>
        <a:lstStyle/>
        <a:p>
          <a:endParaRPr lang="sl-SI"/>
        </a:p>
      </dgm:t>
    </dgm:pt>
    <dgm:pt modelId="{1A79DC31-10DA-468E-A068-919B38C317D5}" type="pres">
      <dgm:prSet presAssocID="{7AFA83BA-1CCC-4E2A-B608-3438D5610A6D}" presName="sibTrans" presStyleLbl="sibTrans2D1" presStyleIdx="0" presStyleCnt="3"/>
      <dgm:spPr/>
      <dgm:t>
        <a:bodyPr/>
        <a:lstStyle/>
        <a:p>
          <a:endParaRPr lang="sl-SI"/>
        </a:p>
      </dgm:t>
    </dgm:pt>
    <dgm:pt modelId="{093CE9AD-955D-4249-ACA8-2348CD51FD6E}" type="pres">
      <dgm:prSet presAssocID="{7AFA83BA-1CCC-4E2A-B608-3438D5610A6D}" presName="connectorText" presStyleLbl="sibTrans2D1" presStyleIdx="0" presStyleCnt="3"/>
      <dgm:spPr/>
      <dgm:t>
        <a:bodyPr/>
        <a:lstStyle/>
        <a:p>
          <a:endParaRPr lang="sl-SI"/>
        </a:p>
      </dgm:t>
    </dgm:pt>
    <dgm:pt modelId="{8615EAF8-03CF-4DC1-A557-38F283AFF7AB}" type="pres">
      <dgm:prSet presAssocID="{A0734625-F42A-4C22-8BEF-B93C91EA073E}" presName="node" presStyleLbl="node1" presStyleIdx="1" presStyleCnt="3">
        <dgm:presLayoutVars>
          <dgm:bulletEnabled val="1"/>
        </dgm:presLayoutVars>
      </dgm:prSet>
      <dgm:spPr/>
      <dgm:t>
        <a:bodyPr/>
        <a:lstStyle/>
        <a:p>
          <a:endParaRPr lang="sl-SI"/>
        </a:p>
      </dgm:t>
    </dgm:pt>
    <dgm:pt modelId="{A750A3A0-E458-4821-A0C0-33CBFD9222EF}" type="pres">
      <dgm:prSet presAssocID="{CAD4B2CD-AA75-4A44-A924-32CC7C2B3A03}" presName="sibTrans" presStyleLbl="sibTrans2D1" presStyleIdx="1" presStyleCnt="3"/>
      <dgm:spPr/>
      <dgm:t>
        <a:bodyPr/>
        <a:lstStyle/>
        <a:p>
          <a:endParaRPr lang="sl-SI"/>
        </a:p>
      </dgm:t>
    </dgm:pt>
    <dgm:pt modelId="{76727D99-3620-433D-991C-4F5D57D0FFF1}" type="pres">
      <dgm:prSet presAssocID="{CAD4B2CD-AA75-4A44-A924-32CC7C2B3A03}" presName="connectorText" presStyleLbl="sibTrans2D1" presStyleIdx="1" presStyleCnt="3"/>
      <dgm:spPr/>
      <dgm:t>
        <a:bodyPr/>
        <a:lstStyle/>
        <a:p>
          <a:endParaRPr lang="sl-SI"/>
        </a:p>
      </dgm:t>
    </dgm:pt>
    <dgm:pt modelId="{DEBE8236-DDE7-4F32-BF41-672B4E6D94C1}" type="pres">
      <dgm:prSet presAssocID="{0475DFAA-4F03-4BC6-B900-FA82B8A8AB92}" presName="node" presStyleLbl="node1" presStyleIdx="2" presStyleCnt="3">
        <dgm:presLayoutVars>
          <dgm:bulletEnabled val="1"/>
        </dgm:presLayoutVars>
      </dgm:prSet>
      <dgm:spPr/>
      <dgm:t>
        <a:bodyPr/>
        <a:lstStyle/>
        <a:p>
          <a:endParaRPr lang="sl-SI"/>
        </a:p>
      </dgm:t>
    </dgm:pt>
    <dgm:pt modelId="{ACBA0596-5C8D-4DF3-B14B-C14D5F52DB75}" type="pres">
      <dgm:prSet presAssocID="{868484A5-3EDC-456A-BC51-CBF8FF1A729E}" presName="sibTrans" presStyleLbl="sibTrans2D1" presStyleIdx="2" presStyleCnt="3"/>
      <dgm:spPr/>
      <dgm:t>
        <a:bodyPr/>
        <a:lstStyle/>
        <a:p>
          <a:endParaRPr lang="sl-SI"/>
        </a:p>
      </dgm:t>
    </dgm:pt>
    <dgm:pt modelId="{D0F138CB-1843-4CC3-A5E1-7E7991EF9011}" type="pres">
      <dgm:prSet presAssocID="{868484A5-3EDC-456A-BC51-CBF8FF1A729E}" presName="connectorText" presStyleLbl="sibTrans2D1" presStyleIdx="2" presStyleCnt="3"/>
      <dgm:spPr/>
      <dgm:t>
        <a:bodyPr/>
        <a:lstStyle/>
        <a:p>
          <a:endParaRPr lang="sl-SI"/>
        </a:p>
      </dgm:t>
    </dgm:pt>
  </dgm:ptLst>
  <dgm:cxnLst>
    <dgm:cxn modelId="{BED516B3-1E06-492E-9F02-5C0BB87ECB90}" type="presOf" srcId="{9D314DAE-DDEC-4F42-9BC4-B10E3D8DA6BE}" destId="{1E107A35-5ECF-43B8-AC4A-75D43EFE2B34}" srcOrd="0" destOrd="0" presId="urn:microsoft.com/office/officeart/2005/8/layout/cycle7"/>
    <dgm:cxn modelId="{9E182F8B-7094-41AC-A4EB-4575F0AECEC1}" srcId="{9D314DAE-DDEC-4F42-9BC4-B10E3D8DA6BE}" destId="{EF356F21-95F6-4D13-AC7F-72C988651085}" srcOrd="0" destOrd="0" parTransId="{1924141B-F932-4BA7-A8E9-B0A264B8347D}" sibTransId="{7AFA83BA-1CCC-4E2A-B608-3438D5610A6D}"/>
    <dgm:cxn modelId="{BDA3D720-1CE9-4A8A-A787-A4059CDBCF5C}" type="presOf" srcId="{7AFA83BA-1CCC-4E2A-B608-3438D5610A6D}" destId="{1A79DC31-10DA-468E-A068-919B38C317D5}" srcOrd="0" destOrd="0" presId="urn:microsoft.com/office/officeart/2005/8/layout/cycle7"/>
    <dgm:cxn modelId="{34F49226-DB32-46FC-9D06-E37B1C2DB504}" type="presOf" srcId="{A0734625-F42A-4C22-8BEF-B93C91EA073E}" destId="{8615EAF8-03CF-4DC1-A557-38F283AFF7AB}" srcOrd="0" destOrd="0" presId="urn:microsoft.com/office/officeart/2005/8/layout/cycle7"/>
    <dgm:cxn modelId="{E4CF8FCD-D616-4B72-B3BA-34EB5FB6BF6A}" srcId="{9D314DAE-DDEC-4F42-9BC4-B10E3D8DA6BE}" destId="{0475DFAA-4F03-4BC6-B900-FA82B8A8AB92}" srcOrd="2" destOrd="0" parTransId="{54ABAA6A-6C9D-4E8A-B558-6F2254451E1B}" sibTransId="{868484A5-3EDC-456A-BC51-CBF8FF1A729E}"/>
    <dgm:cxn modelId="{9D83FFAD-2506-4693-8A4F-755404B2CB77}" type="presOf" srcId="{7AFA83BA-1CCC-4E2A-B608-3438D5610A6D}" destId="{093CE9AD-955D-4249-ACA8-2348CD51FD6E}" srcOrd="1" destOrd="0" presId="urn:microsoft.com/office/officeart/2005/8/layout/cycle7"/>
    <dgm:cxn modelId="{B619272D-497D-413B-9FA2-A35EA8579A51}" type="presOf" srcId="{0475DFAA-4F03-4BC6-B900-FA82B8A8AB92}" destId="{DEBE8236-DDE7-4F32-BF41-672B4E6D94C1}" srcOrd="0" destOrd="0" presId="urn:microsoft.com/office/officeart/2005/8/layout/cycle7"/>
    <dgm:cxn modelId="{C5DC5268-7FA2-48D6-B103-58215659F75B}" type="presOf" srcId="{CAD4B2CD-AA75-4A44-A924-32CC7C2B3A03}" destId="{76727D99-3620-433D-991C-4F5D57D0FFF1}" srcOrd="1" destOrd="0" presId="urn:microsoft.com/office/officeart/2005/8/layout/cycle7"/>
    <dgm:cxn modelId="{9A4187CE-895B-47E1-AA7F-6831D662D016}" type="presOf" srcId="{CAD4B2CD-AA75-4A44-A924-32CC7C2B3A03}" destId="{A750A3A0-E458-4821-A0C0-33CBFD9222EF}" srcOrd="0" destOrd="0" presId="urn:microsoft.com/office/officeart/2005/8/layout/cycle7"/>
    <dgm:cxn modelId="{DF3AA935-BC2A-4E71-9EB6-17FF356D7143}" type="presOf" srcId="{868484A5-3EDC-456A-BC51-CBF8FF1A729E}" destId="{ACBA0596-5C8D-4DF3-B14B-C14D5F52DB75}" srcOrd="0" destOrd="0" presId="urn:microsoft.com/office/officeart/2005/8/layout/cycle7"/>
    <dgm:cxn modelId="{37822FA7-BB51-4F97-8842-7FE865119098}" srcId="{9D314DAE-DDEC-4F42-9BC4-B10E3D8DA6BE}" destId="{A0734625-F42A-4C22-8BEF-B93C91EA073E}" srcOrd="1" destOrd="0" parTransId="{63288386-F8DC-4FC7-BAFD-8E51BCFBCEFB}" sibTransId="{CAD4B2CD-AA75-4A44-A924-32CC7C2B3A03}"/>
    <dgm:cxn modelId="{738EE019-7C49-4987-BB15-FD0D939FCB4B}" type="presOf" srcId="{EF356F21-95F6-4D13-AC7F-72C988651085}" destId="{B544EBAC-4D77-43EC-B418-C20F5D7712B9}" srcOrd="0" destOrd="0" presId="urn:microsoft.com/office/officeart/2005/8/layout/cycle7"/>
    <dgm:cxn modelId="{CFD6A092-2BBB-4C76-9D1C-E99D1163C4A1}" type="presOf" srcId="{868484A5-3EDC-456A-BC51-CBF8FF1A729E}" destId="{D0F138CB-1843-4CC3-A5E1-7E7991EF9011}" srcOrd="1" destOrd="0" presId="urn:microsoft.com/office/officeart/2005/8/layout/cycle7"/>
    <dgm:cxn modelId="{990B68C8-1F8B-491C-8B8C-4254845BAD0E}" type="presParOf" srcId="{1E107A35-5ECF-43B8-AC4A-75D43EFE2B34}" destId="{B544EBAC-4D77-43EC-B418-C20F5D7712B9}" srcOrd="0" destOrd="0" presId="urn:microsoft.com/office/officeart/2005/8/layout/cycle7"/>
    <dgm:cxn modelId="{67883BF3-FB6B-4482-A7DB-DDA853D01E5C}" type="presParOf" srcId="{1E107A35-5ECF-43B8-AC4A-75D43EFE2B34}" destId="{1A79DC31-10DA-468E-A068-919B38C317D5}" srcOrd="1" destOrd="0" presId="urn:microsoft.com/office/officeart/2005/8/layout/cycle7"/>
    <dgm:cxn modelId="{31305A04-9DBD-4662-9C78-F7786D4F7965}" type="presParOf" srcId="{1A79DC31-10DA-468E-A068-919B38C317D5}" destId="{093CE9AD-955D-4249-ACA8-2348CD51FD6E}" srcOrd="0" destOrd="0" presId="urn:microsoft.com/office/officeart/2005/8/layout/cycle7"/>
    <dgm:cxn modelId="{DC885A71-7658-44AB-96E3-08DBA8AB637B}" type="presParOf" srcId="{1E107A35-5ECF-43B8-AC4A-75D43EFE2B34}" destId="{8615EAF8-03CF-4DC1-A557-38F283AFF7AB}" srcOrd="2" destOrd="0" presId="urn:microsoft.com/office/officeart/2005/8/layout/cycle7"/>
    <dgm:cxn modelId="{6B66144F-519E-4573-BDA9-AE24E6E2FEC5}" type="presParOf" srcId="{1E107A35-5ECF-43B8-AC4A-75D43EFE2B34}" destId="{A750A3A0-E458-4821-A0C0-33CBFD9222EF}" srcOrd="3" destOrd="0" presId="urn:microsoft.com/office/officeart/2005/8/layout/cycle7"/>
    <dgm:cxn modelId="{EF56E8FB-53A2-4FED-AB91-4439680ACD66}" type="presParOf" srcId="{A750A3A0-E458-4821-A0C0-33CBFD9222EF}" destId="{76727D99-3620-433D-991C-4F5D57D0FFF1}" srcOrd="0" destOrd="0" presId="urn:microsoft.com/office/officeart/2005/8/layout/cycle7"/>
    <dgm:cxn modelId="{A2498A8D-2E2A-44D6-BC32-8D2103A8F1B5}" type="presParOf" srcId="{1E107A35-5ECF-43B8-AC4A-75D43EFE2B34}" destId="{DEBE8236-DDE7-4F32-BF41-672B4E6D94C1}" srcOrd="4" destOrd="0" presId="urn:microsoft.com/office/officeart/2005/8/layout/cycle7"/>
    <dgm:cxn modelId="{71B79929-107D-4B0F-A6CF-6AF9368DCF9A}" type="presParOf" srcId="{1E107A35-5ECF-43B8-AC4A-75D43EFE2B34}" destId="{ACBA0596-5C8D-4DF3-B14B-C14D5F52DB75}" srcOrd="5" destOrd="0" presId="urn:microsoft.com/office/officeart/2005/8/layout/cycle7"/>
    <dgm:cxn modelId="{9B9AF0F1-2EC7-4C4C-AE52-1A3C57A65633}" type="presParOf" srcId="{ACBA0596-5C8D-4DF3-B14B-C14D5F52DB75}" destId="{D0F138CB-1843-4CC3-A5E1-7E7991EF9011}"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F597B-1D02-4EF1-91A7-5581A558D9F4}"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sl-SI"/>
        </a:p>
      </dgm:t>
    </dgm:pt>
    <dgm:pt modelId="{2FEA60D0-A793-4DD6-BE9D-7D3B64576CC4}">
      <dgm:prSet phldrT="[Text]"/>
      <dgm:spPr/>
      <dgm:t>
        <a:bodyPr/>
        <a:lstStyle/>
        <a:p>
          <a:r>
            <a:rPr lang="sl-SI" dirty="0" smtClean="0"/>
            <a:t>dec</a:t>
          </a:r>
          <a:endParaRPr lang="sl-SI" dirty="0"/>
        </a:p>
      </dgm:t>
    </dgm:pt>
    <dgm:pt modelId="{58D46D42-6466-4FA6-A861-74787FB5279B}" type="parTrans" cxnId="{6E37F8AE-10DB-47DE-86DD-F28DDF1E7A49}">
      <dgm:prSet/>
      <dgm:spPr/>
      <dgm:t>
        <a:bodyPr/>
        <a:lstStyle/>
        <a:p>
          <a:endParaRPr lang="sl-SI"/>
        </a:p>
      </dgm:t>
    </dgm:pt>
    <dgm:pt modelId="{6C9887C6-B8F6-4F1F-95A0-E5325C253754}" type="sibTrans" cxnId="{6E37F8AE-10DB-47DE-86DD-F28DDF1E7A49}">
      <dgm:prSet/>
      <dgm:spPr/>
      <dgm:t>
        <a:bodyPr/>
        <a:lstStyle/>
        <a:p>
          <a:endParaRPr lang="sl-SI"/>
        </a:p>
      </dgm:t>
    </dgm:pt>
    <dgm:pt modelId="{3A64BB66-EEFB-4C94-9103-C5649052BA1C}">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Gradiva za mentorje in učence/dijake (do 15.12.), strokovno sodelovanje</a:t>
          </a:r>
          <a:endParaRPr lang="sl-SI" dirty="0"/>
        </a:p>
      </dgm:t>
    </dgm:pt>
    <dgm:pt modelId="{6D866CF0-F8B4-41B0-A591-0518C4396175}" type="parTrans" cxnId="{DD6763FE-5F87-49AE-BE6E-D6CC5C516CD5}">
      <dgm:prSet/>
      <dgm:spPr/>
      <dgm:t>
        <a:bodyPr/>
        <a:lstStyle/>
        <a:p>
          <a:endParaRPr lang="sl-SI"/>
        </a:p>
      </dgm:t>
    </dgm:pt>
    <dgm:pt modelId="{BA29111A-F015-470D-9FE5-C7BE6640015C}" type="sibTrans" cxnId="{DD6763FE-5F87-49AE-BE6E-D6CC5C516CD5}">
      <dgm:prSet/>
      <dgm:spPr/>
      <dgm:t>
        <a:bodyPr/>
        <a:lstStyle/>
        <a:p>
          <a:endParaRPr lang="sl-SI"/>
        </a:p>
      </dgm:t>
    </dgm:pt>
    <dgm:pt modelId="{A69A2DDA-502C-4656-8325-84002F7EC1D0}">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Nove vsebine na www.mladi-svet-energije.si (konec dec.), skladno z razpisanimi temami</a:t>
          </a:r>
          <a:endParaRPr lang="sl-SI" dirty="0"/>
        </a:p>
      </dgm:t>
    </dgm:pt>
    <dgm:pt modelId="{5C487229-5407-4052-B489-2F6E403F646E}" type="parTrans" cxnId="{36CC847B-9A7E-4646-AF0A-7AC5F7D5D2C4}">
      <dgm:prSet/>
      <dgm:spPr/>
      <dgm:t>
        <a:bodyPr/>
        <a:lstStyle/>
        <a:p>
          <a:endParaRPr lang="sl-SI"/>
        </a:p>
      </dgm:t>
    </dgm:pt>
    <dgm:pt modelId="{18E709BB-D74A-44C4-85EE-5AD0E868BEC8}" type="sibTrans" cxnId="{36CC847B-9A7E-4646-AF0A-7AC5F7D5D2C4}">
      <dgm:prSet/>
      <dgm:spPr/>
      <dgm:t>
        <a:bodyPr/>
        <a:lstStyle/>
        <a:p>
          <a:endParaRPr lang="sl-SI"/>
        </a:p>
      </dgm:t>
    </dgm:pt>
    <dgm:pt modelId="{FE367321-13FB-4E00-AFF0-D5A54E7E8D44}">
      <dgm:prSet phldrT="[Text]"/>
      <dgm:spPr/>
      <dgm:t>
        <a:bodyPr/>
        <a:lstStyle/>
        <a:p>
          <a:r>
            <a:rPr lang="sl-SI" dirty="0" smtClean="0"/>
            <a:t>jan/feb</a:t>
          </a:r>
          <a:endParaRPr lang="sl-SI" dirty="0"/>
        </a:p>
      </dgm:t>
    </dgm:pt>
    <dgm:pt modelId="{3A2E17F9-0858-4708-B076-6E454B6F53FD}" type="parTrans" cxnId="{07C8D06F-E782-4AF8-9E5A-A7AA1BE8292A}">
      <dgm:prSet/>
      <dgm:spPr/>
      <dgm:t>
        <a:bodyPr/>
        <a:lstStyle/>
        <a:p>
          <a:endParaRPr lang="sl-SI"/>
        </a:p>
      </dgm:t>
    </dgm:pt>
    <dgm:pt modelId="{7837C956-4C53-4430-99B0-2D467DDF0AE3}" type="sibTrans" cxnId="{07C8D06F-E782-4AF8-9E5A-A7AA1BE8292A}">
      <dgm:prSet/>
      <dgm:spPr/>
      <dgm:t>
        <a:bodyPr/>
        <a:lstStyle/>
        <a:p>
          <a:endParaRPr lang="sl-SI"/>
        </a:p>
      </dgm:t>
    </dgm:pt>
    <dgm:pt modelId="{AD30AC2F-435A-4B91-9425-090577895682}">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Usposabljanje za mentorje v Svetu energije, Krško (“prostovoljno”)</a:t>
          </a:r>
          <a:endParaRPr lang="sl-SI" dirty="0"/>
        </a:p>
      </dgm:t>
    </dgm:pt>
    <dgm:pt modelId="{DA3FF937-43D0-4135-919C-E8B9657E5B58}" type="parTrans" cxnId="{720B4352-DEE6-4DA2-82D8-963193146BF1}">
      <dgm:prSet/>
      <dgm:spPr/>
      <dgm:t>
        <a:bodyPr/>
        <a:lstStyle/>
        <a:p>
          <a:endParaRPr lang="sl-SI"/>
        </a:p>
      </dgm:t>
    </dgm:pt>
    <dgm:pt modelId="{BCEBE81F-D88B-448F-8524-A592C0FB9013}" type="sibTrans" cxnId="{720B4352-DEE6-4DA2-82D8-963193146BF1}">
      <dgm:prSet/>
      <dgm:spPr/>
      <dgm:t>
        <a:bodyPr/>
        <a:lstStyle/>
        <a:p>
          <a:endParaRPr lang="sl-SI"/>
        </a:p>
      </dgm:t>
    </dgm:pt>
    <dgm:pt modelId="{FFB9CD1B-D892-48B5-98E0-AB7E90E59DC7}">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Delavnice za pripravo projektov (praktični nasveti, ideje...)</a:t>
          </a:r>
          <a:endParaRPr lang="sl-SI" dirty="0"/>
        </a:p>
      </dgm:t>
    </dgm:pt>
    <dgm:pt modelId="{F02B869B-F949-476C-AE81-6217658838F6}" type="parTrans" cxnId="{6DA7BFED-9A0E-46EE-8A80-D578F574BD0E}">
      <dgm:prSet/>
      <dgm:spPr/>
      <dgm:t>
        <a:bodyPr/>
        <a:lstStyle/>
        <a:p>
          <a:endParaRPr lang="sl-SI"/>
        </a:p>
      </dgm:t>
    </dgm:pt>
    <dgm:pt modelId="{5DB02B7A-DB5C-4E31-8093-A6B4EC6CFBB4}" type="sibTrans" cxnId="{6DA7BFED-9A0E-46EE-8A80-D578F574BD0E}">
      <dgm:prSet/>
      <dgm:spPr/>
      <dgm:t>
        <a:bodyPr/>
        <a:lstStyle/>
        <a:p>
          <a:endParaRPr lang="sl-SI"/>
        </a:p>
      </dgm:t>
    </dgm:pt>
    <dgm:pt modelId="{4CF0C139-9391-4784-9AFD-B5521F3C3098}">
      <dgm:prSet phldrT="[Text]"/>
      <dgm:spPr/>
      <dgm:t>
        <a:bodyPr/>
        <a:lstStyle/>
        <a:p>
          <a:r>
            <a:rPr lang="sl-SI" dirty="0" smtClean="0"/>
            <a:t>feb-maj</a:t>
          </a:r>
          <a:endParaRPr lang="sl-SI" dirty="0"/>
        </a:p>
      </dgm:t>
    </dgm:pt>
    <dgm:pt modelId="{446C4B76-A164-4F75-BFAE-587D6B6B9A51}" type="parTrans" cxnId="{C1AE17CF-1EC0-45F6-8FF9-1DC62E966936}">
      <dgm:prSet/>
      <dgm:spPr/>
    </dgm:pt>
    <dgm:pt modelId="{B0513206-CEB0-4E5A-9D95-317000979ECA}" type="sibTrans" cxnId="{C1AE17CF-1EC0-45F6-8FF9-1DC62E966936}">
      <dgm:prSet/>
      <dgm:spPr/>
    </dgm:pt>
    <dgm:pt modelId="{24B1ADC2-51F3-4F02-AC1F-E2EB32BECAFE}">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Delo mentorjev z učenci/dijaki</a:t>
          </a:r>
          <a:endParaRPr lang="sl-SI" dirty="0"/>
        </a:p>
      </dgm:t>
    </dgm:pt>
    <dgm:pt modelId="{2D8C8E72-0721-4A1A-9FE7-3F71C6E42043}" type="parTrans" cxnId="{8FC56D07-CDEC-4C3C-BE5A-6022930326B9}">
      <dgm:prSet/>
      <dgm:spPr/>
    </dgm:pt>
    <dgm:pt modelId="{B3DC3B60-375E-40B6-A3E0-AE26BFC71549}" type="sibTrans" cxnId="{8FC56D07-CDEC-4C3C-BE5A-6022930326B9}">
      <dgm:prSet/>
      <dgm:spPr/>
    </dgm:pt>
    <dgm:pt modelId="{FC73C8B4-BF58-4542-B7C8-29B1956AEF73}">
      <dgm:prSet phldrT="[Text]"/>
      <dgm:spPr/>
      <dgm:t>
        <a:bodyPr/>
        <a:lstStyle/>
        <a:p>
          <a:r>
            <a:rPr lang="sl-SI" dirty="0" smtClean="0"/>
            <a:t>junij</a:t>
          </a:r>
          <a:endParaRPr lang="sl-SI" dirty="0"/>
        </a:p>
      </dgm:t>
    </dgm:pt>
    <dgm:pt modelId="{900B6203-6533-400F-A84F-330776BD434B}" type="parTrans" cxnId="{9BCF612C-0575-4C20-8C56-0F7D1E6877FF}">
      <dgm:prSet/>
      <dgm:spPr/>
    </dgm:pt>
    <dgm:pt modelId="{F01601F7-9BF0-4934-8DB0-12A2AE306228}" type="sibTrans" cxnId="{9BCF612C-0575-4C20-8C56-0F7D1E6877FF}">
      <dgm:prSet/>
      <dgm:spPr/>
    </dgm:pt>
    <dgm:pt modelId="{3E3EB035-0692-4A3A-ADE5-130E80A22C21}">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Priprava projektov (do petka, 17. maja)</a:t>
          </a:r>
          <a:endParaRPr lang="sl-SI" dirty="0"/>
        </a:p>
      </dgm:t>
    </dgm:pt>
    <dgm:pt modelId="{683E38F6-680A-4247-818E-480C2C9905C1}" type="parTrans" cxnId="{F9501437-E53F-466C-B1B3-48EACE705E07}">
      <dgm:prSet/>
      <dgm:spPr/>
    </dgm:pt>
    <dgm:pt modelId="{43E6FCE4-551B-4773-A014-936D5025DA25}" type="sibTrans" cxnId="{F9501437-E53F-466C-B1B3-48EACE705E07}">
      <dgm:prSet/>
      <dgm:spPr/>
    </dgm:pt>
    <dgm:pt modelId="{FD15DB75-79BA-4D35-B1A3-1B8B14D19F3A}">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Zaključni dogodek, nagrade</a:t>
          </a:r>
          <a:endParaRPr lang="sl-SI" dirty="0"/>
        </a:p>
      </dgm:t>
    </dgm:pt>
    <dgm:pt modelId="{E01C110C-E183-40C7-A3B0-0CFADECF7D78}" type="parTrans" cxnId="{830601A9-D31E-4F2F-A27E-63BAA5AE5E7B}">
      <dgm:prSet/>
      <dgm:spPr/>
    </dgm:pt>
    <dgm:pt modelId="{49D74F68-CE50-450B-BDFB-9FC06346EBD6}" type="sibTrans" cxnId="{830601A9-D31E-4F2F-A27E-63BAA5AE5E7B}">
      <dgm:prSet/>
      <dgm:spPr/>
    </dgm:pt>
    <dgm:pt modelId="{74B56FD7-6FEF-4F0D-A28B-2779BF7162B2}" type="pres">
      <dgm:prSet presAssocID="{A63F597B-1D02-4EF1-91A7-5581A558D9F4}" presName="linearFlow" presStyleCnt="0">
        <dgm:presLayoutVars>
          <dgm:dir/>
          <dgm:animLvl val="lvl"/>
          <dgm:resizeHandles val="exact"/>
        </dgm:presLayoutVars>
      </dgm:prSet>
      <dgm:spPr/>
      <dgm:t>
        <a:bodyPr/>
        <a:lstStyle/>
        <a:p>
          <a:endParaRPr lang="sl-SI"/>
        </a:p>
      </dgm:t>
    </dgm:pt>
    <dgm:pt modelId="{043DFFFE-1CAA-45CA-8D45-85975E528029}" type="pres">
      <dgm:prSet presAssocID="{2FEA60D0-A793-4DD6-BE9D-7D3B64576CC4}" presName="composite" presStyleCnt="0"/>
      <dgm:spPr/>
    </dgm:pt>
    <dgm:pt modelId="{1678F3A2-A4D3-467E-808D-6ECD1F994848}" type="pres">
      <dgm:prSet presAssocID="{2FEA60D0-A793-4DD6-BE9D-7D3B64576CC4}" presName="parentText" presStyleLbl="alignNode1" presStyleIdx="0" presStyleCnt="4">
        <dgm:presLayoutVars>
          <dgm:chMax val="1"/>
          <dgm:bulletEnabled val="1"/>
        </dgm:presLayoutVars>
      </dgm:prSet>
      <dgm:spPr/>
      <dgm:t>
        <a:bodyPr/>
        <a:lstStyle/>
        <a:p>
          <a:endParaRPr lang="sl-SI"/>
        </a:p>
      </dgm:t>
    </dgm:pt>
    <dgm:pt modelId="{B2F5AB15-E431-4BD1-B2A8-03460857789F}" type="pres">
      <dgm:prSet presAssocID="{2FEA60D0-A793-4DD6-BE9D-7D3B64576CC4}" presName="descendantText" presStyleLbl="alignAcc1" presStyleIdx="0" presStyleCnt="4">
        <dgm:presLayoutVars>
          <dgm:bulletEnabled val="1"/>
        </dgm:presLayoutVars>
      </dgm:prSet>
      <dgm:spPr/>
      <dgm:t>
        <a:bodyPr/>
        <a:lstStyle/>
        <a:p>
          <a:endParaRPr lang="sl-SI"/>
        </a:p>
      </dgm:t>
    </dgm:pt>
    <dgm:pt modelId="{A2F08FFA-99DB-4454-A0B2-09F1BF9567ED}" type="pres">
      <dgm:prSet presAssocID="{6C9887C6-B8F6-4F1F-95A0-E5325C253754}" presName="sp" presStyleCnt="0"/>
      <dgm:spPr/>
    </dgm:pt>
    <dgm:pt modelId="{F5EF79C7-B299-447E-B0A2-58849E250820}" type="pres">
      <dgm:prSet presAssocID="{FE367321-13FB-4E00-AFF0-D5A54E7E8D44}" presName="composite" presStyleCnt="0"/>
      <dgm:spPr/>
    </dgm:pt>
    <dgm:pt modelId="{FFD1F56D-D1FD-409D-8750-2CE9A7096341}" type="pres">
      <dgm:prSet presAssocID="{FE367321-13FB-4E00-AFF0-D5A54E7E8D44}" presName="parentText" presStyleLbl="alignNode1" presStyleIdx="1" presStyleCnt="4">
        <dgm:presLayoutVars>
          <dgm:chMax val="1"/>
          <dgm:bulletEnabled val="1"/>
        </dgm:presLayoutVars>
      </dgm:prSet>
      <dgm:spPr/>
      <dgm:t>
        <a:bodyPr/>
        <a:lstStyle/>
        <a:p>
          <a:endParaRPr lang="sl-SI"/>
        </a:p>
      </dgm:t>
    </dgm:pt>
    <dgm:pt modelId="{CC28D785-3E04-497A-931F-12BA9113E285}" type="pres">
      <dgm:prSet presAssocID="{FE367321-13FB-4E00-AFF0-D5A54E7E8D44}" presName="descendantText" presStyleLbl="alignAcc1" presStyleIdx="1" presStyleCnt="4">
        <dgm:presLayoutVars>
          <dgm:bulletEnabled val="1"/>
        </dgm:presLayoutVars>
      </dgm:prSet>
      <dgm:spPr/>
      <dgm:t>
        <a:bodyPr/>
        <a:lstStyle/>
        <a:p>
          <a:endParaRPr lang="sl-SI"/>
        </a:p>
      </dgm:t>
    </dgm:pt>
    <dgm:pt modelId="{001E37F3-2E47-4C96-939D-E2F5833B4E76}" type="pres">
      <dgm:prSet presAssocID="{7837C956-4C53-4430-99B0-2D467DDF0AE3}" presName="sp" presStyleCnt="0"/>
      <dgm:spPr/>
    </dgm:pt>
    <dgm:pt modelId="{AF69EFC7-32FA-42E5-A60B-530C7084B64E}" type="pres">
      <dgm:prSet presAssocID="{4CF0C139-9391-4784-9AFD-B5521F3C3098}" presName="composite" presStyleCnt="0"/>
      <dgm:spPr/>
    </dgm:pt>
    <dgm:pt modelId="{162028F6-7734-498B-BF45-95204AA4E390}" type="pres">
      <dgm:prSet presAssocID="{4CF0C139-9391-4784-9AFD-B5521F3C3098}" presName="parentText" presStyleLbl="alignNode1" presStyleIdx="2" presStyleCnt="4">
        <dgm:presLayoutVars>
          <dgm:chMax val="1"/>
          <dgm:bulletEnabled val="1"/>
        </dgm:presLayoutVars>
      </dgm:prSet>
      <dgm:spPr/>
      <dgm:t>
        <a:bodyPr/>
        <a:lstStyle/>
        <a:p>
          <a:endParaRPr lang="sl-SI"/>
        </a:p>
      </dgm:t>
    </dgm:pt>
    <dgm:pt modelId="{EEB52E86-1BCC-424C-BE14-7DE30322F89E}" type="pres">
      <dgm:prSet presAssocID="{4CF0C139-9391-4784-9AFD-B5521F3C3098}" presName="descendantText" presStyleLbl="alignAcc1" presStyleIdx="2" presStyleCnt="4">
        <dgm:presLayoutVars>
          <dgm:bulletEnabled val="1"/>
        </dgm:presLayoutVars>
      </dgm:prSet>
      <dgm:spPr/>
      <dgm:t>
        <a:bodyPr/>
        <a:lstStyle/>
        <a:p>
          <a:endParaRPr lang="sl-SI"/>
        </a:p>
      </dgm:t>
    </dgm:pt>
    <dgm:pt modelId="{D8718F4C-0C3E-4996-A1AF-3ED5D60ECB28}" type="pres">
      <dgm:prSet presAssocID="{B0513206-CEB0-4E5A-9D95-317000979ECA}" presName="sp" presStyleCnt="0"/>
      <dgm:spPr/>
    </dgm:pt>
    <dgm:pt modelId="{B4BCD15D-6965-459C-B16E-B7380237B09E}" type="pres">
      <dgm:prSet presAssocID="{FC73C8B4-BF58-4542-B7C8-29B1956AEF73}" presName="composite" presStyleCnt="0"/>
      <dgm:spPr/>
    </dgm:pt>
    <dgm:pt modelId="{081E4E10-364F-4431-906D-1C37F38DAB18}" type="pres">
      <dgm:prSet presAssocID="{FC73C8B4-BF58-4542-B7C8-29B1956AEF73}" presName="parentText" presStyleLbl="alignNode1" presStyleIdx="3" presStyleCnt="4">
        <dgm:presLayoutVars>
          <dgm:chMax val="1"/>
          <dgm:bulletEnabled val="1"/>
        </dgm:presLayoutVars>
      </dgm:prSet>
      <dgm:spPr/>
      <dgm:t>
        <a:bodyPr/>
        <a:lstStyle/>
        <a:p>
          <a:endParaRPr lang="sl-SI"/>
        </a:p>
      </dgm:t>
    </dgm:pt>
    <dgm:pt modelId="{CB7F8644-C9A0-4168-9FE1-B027B4623104}" type="pres">
      <dgm:prSet presAssocID="{FC73C8B4-BF58-4542-B7C8-29B1956AEF73}" presName="descendantText" presStyleLbl="alignAcc1" presStyleIdx="3" presStyleCnt="4">
        <dgm:presLayoutVars>
          <dgm:bulletEnabled val="1"/>
        </dgm:presLayoutVars>
      </dgm:prSet>
      <dgm:spPr/>
      <dgm:t>
        <a:bodyPr/>
        <a:lstStyle/>
        <a:p>
          <a:endParaRPr lang="sl-SI"/>
        </a:p>
      </dgm:t>
    </dgm:pt>
  </dgm:ptLst>
  <dgm:cxnLst>
    <dgm:cxn modelId="{9B536E34-0C41-4BBD-B2DD-68F055CE9755}" type="presOf" srcId="{A69A2DDA-502C-4656-8325-84002F7EC1D0}" destId="{B2F5AB15-E431-4BD1-B2A8-03460857789F}" srcOrd="0" destOrd="1" presId="urn:microsoft.com/office/officeart/2005/8/layout/chevron2"/>
    <dgm:cxn modelId="{8FC56D07-CDEC-4C3C-BE5A-6022930326B9}" srcId="{4CF0C139-9391-4784-9AFD-B5521F3C3098}" destId="{24B1ADC2-51F3-4F02-AC1F-E2EB32BECAFE}" srcOrd="0" destOrd="0" parTransId="{2D8C8E72-0721-4A1A-9FE7-3F71C6E42043}" sibTransId="{B3DC3B60-375E-40B6-A3E0-AE26BFC71549}"/>
    <dgm:cxn modelId="{A92B9F65-18BE-4B9B-91AF-522E126A0CBE}" type="presOf" srcId="{24B1ADC2-51F3-4F02-AC1F-E2EB32BECAFE}" destId="{EEB52E86-1BCC-424C-BE14-7DE30322F89E}" srcOrd="0" destOrd="0" presId="urn:microsoft.com/office/officeart/2005/8/layout/chevron2"/>
    <dgm:cxn modelId="{B65FCDDC-F9E4-430C-AFE1-A61757A11CC3}" type="presOf" srcId="{AD30AC2F-435A-4B91-9425-090577895682}" destId="{CC28D785-3E04-497A-931F-12BA9113E285}" srcOrd="0" destOrd="0" presId="urn:microsoft.com/office/officeart/2005/8/layout/chevron2"/>
    <dgm:cxn modelId="{9BCF612C-0575-4C20-8C56-0F7D1E6877FF}" srcId="{A63F597B-1D02-4EF1-91A7-5581A558D9F4}" destId="{FC73C8B4-BF58-4542-B7C8-29B1956AEF73}" srcOrd="3" destOrd="0" parTransId="{900B6203-6533-400F-A84F-330776BD434B}" sibTransId="{F01601F7-9BF0-4934-8DB0-12A2AE306228}"/>
    <dgm:cxn modelId="{830601A9-D31E-4F2F-A27E-63BAA5AE5E7B}" srcId="{FC73C8B4-BF58-4542-B7C8-29B1956AEF73}" destId="{FD15DB75-79BA-4D35-B1A3-1B8B14D19F3A}" srcOrd="0" destOrd="0" parTransId="{E01C110C-E183-40C7-A3B0-0CFADECF7D78}" sibTransId="{49D74F68-CE50-450B-BDFB-9FC06346EBD6}"/>
    <dgm:cxn modelId="{6DA7BFED-9A0E-46EE-8A80-D578F574BD0E}" srcId="{FE367321-13FB-4E00-AFF0-D5A54E7E8D44}" destId="{FFB9CD1B-D892-48B5-98E0-AB7E90E59DC7}" srcOrd="1" destOrd="0" parTransId="{F02B869B-F949-476C-AE81-6217658838F6}" sibTransId="{5DB02B7A-DB5C-4E31-8093-A6B4EC6CFBB4}"/>
    <dgm:cxn modelId="{08D5EDED-CBBE-4565-9879-57EAD94FC469}" type="presOf" srcId="{FC73C8B4-BF58-4542-B7C8-29B1956AEF73}" destId="{081E4E10-364F-4431-906D-1C37F38DAB18}" srcOrd="0" destOrd="0" presId="urn:microsoft.com/office/officeart/2005/8/layout/chevron2"/>
    <dgm:cxn modelId="{11F7FED7-7F26-4110-82A9-6BAF7028DAFA}" type="presOf" srcId="{3E3EB035-0692-4A3A-ADE5-130E80A22C21}" destId="{EEB52E86-1BCC-424C-BE14-7DE30322F89E}" srcOrd="0" destOrd="1" presId="urn:microsoft.com/office/officeart/2005/8/layout/chevron2"/>
    <dgm:cxn modelId="{62786A67-545C-43A4-910B-8F58888DC909}" type="presOf" srcId="{FE367321-13FB-4E00-AFF0-D5A54E7E8D44}" destId="{FFD1F56D-D1FD-409D-8750-2CE9A7096341}" srcOrd="0" destOrd="0" presId="urn:microsoft.com/office/officeart/2005/8/layout/chevron2"/>
    <dgm:cxn modelId="{2A5A341F-23D7-4A2E-8E0B-4A9C26E51EBC}" type="presOf" srcId="{4CF0C139-9391-4784-9AFD-B5521F3C3098}" destId="{162028F6-7734-498B-BF45-95204AA4E390}" srcOrd="0" destOrd="0" presId="urn:microsoft.com/office/officeart/2005/8/layout/chevron2"/>
    <dgm:cxn modelId="{C1AE17CF-1EC0-45F6-8FF9-1DC62E966936}" srcId="{A63F597B-1D02-4EF1-91A7-5581A558D9F4}" destId="{4CF0C139-9391-4784-9AFD-B5521F3C3098}" srcOrd="2" destOrd="0" parTransId="{446C4B76-A164-4F75-BFAE-587D6B6B9A51}" sibTransId="{B0513206-CEB0-4E5A-9D95-317000979ECA}"/>
    <dgm:cxn modelId="{C159A2B9-A99D-4DDE-890E-75322908416B}" type="presOf" srcId="{2FEA60D0-A793-4DD6-BE9D-7D3B64576CC4}" destId="{1678F3A2-A4D3-467E-808D-6ECD1F994848}" srcOrd="0" destOrd="0" presId="urn:microsoft.com/office/officeart/2005/8/layout/chevron2"/>
    <dgm:cxn modelId="{F9501437-E53F-466C-B1B3-48EACE705E07}" srcId="{4CF0C139-9391-4784-9AFD-B5521F3C3098}" destId="{3E3EB035-0692-4A3A-ADE5-130E80A22C21}" srcOrd="1" destOrd="0" parTransId="{683E38F6-680A-4247-818E-480C2C9905C1}" sibTransId="{43E6FCE4-551B-4773-A014-936D5025DA25}"/>
    <dgm:cxn modelId="{FA948194-7E6A-461B-9352-6B63AF18EAFC}" type="presOf" srcId="{3A64BB66-EEFB-4C94-9103-C5649052BA1C}" destId="{B2F5AB15-E431-4BD1-B2A8-03460857789F}" srcOrd="0" destOrd="0" presId="urn:microsoft.com/office/officeart/2005/8/layout/chevron2"/>
    <dgm:cxn modelId="{6F5DB775-6E92-4ACD-9417-A72B7CB60179}" type="presOf" srcId="{FFB9CD1B-D892-48B5-98E0-AB7E90E59DC7}" destId="{CC28D785-3E04-497A-931F-12BA9113E285}" srcOrd="0" destOrd="1" presId="urn:microsoft.com/office/officeart/2005/8/layout/chevron2"/>
    <dgm:cxn modelId="{C63FD3AF-ADA3-4D9C-A3BB-D7BA434CB60F}" type="presOf" srcId="{A63F597B-1D02-4EF1-91A7-5581A558D9F4}" destId="{74B56FD7-6FEF-4F0D-A28B-2779BF7162B2}" srcOrd="0" destOrd="0" presId="urn:microsoft.com/office/officeart/2005/8/layout/chevron2"/>
    <dgm:cxn modelId="{720B4352-DEE6-4DA2-82D8-963193146BF1}" srcId="{FE367321-13FB-4E00-AFF0-D5A54E7E8D44}" destId="{AD30AC2F-435A-4B91-9425-090577895682}" srcOrd="0" destOrd="0" parTransId="{DA3FF937-43D0-4135-919C-E8B9657E5B58}" sibTransId="{BCEBE81F-D88B-448F-8524-A592C0FB9013}"/>
    <dgm:cxn modelId="{6E37F8AE-10DB-47DE-86DD-F28DDF1E7A49}" srcId="{A63F597B-1D02-4EF1-91A7-5581A558D9F4}" destId="{2FEA60D0-A793-4DD6-BE9D-7D3B64576CC4}" srcOrd="0" destOrd="0" parTransId="{58D46D42-6466-4FA6-A861-74787FB5279B}" sibTransId="{6C9887C6-B8F6-4F1F-95A0-E5325C253754}"/>
    <dgm:cxn modelId="{DD6763FE-5F87-49AE-BE6E-D6CC5C516CD5}" srcId="{2FEA60D0-A793-4DD6-BE9D-7D3B64576CC4}" destId="{3A64BB66-EEFB-4C94-9103-C5649052BA1C}" srcOrd="0" destOrd="0" parTransId="{6D866CF0-F8B4-41B0-A591-0518C4396175}" sibTransId="{BA29111A-F015-470D-9FE5-C7BE6640015C}"/>
    <dgm:cxn modelId="{C97CC54E-6825-4716-94D3-C12596A56555}" type="presOf" srcId="{FD15DB75-79BA-4D35-B1A3-1B8B14D19F3A}" destId="{CB7F8644-C9A0-4168-9FE1-B027B4623104}" srcOrd="0" destOrd="0" presId="urn:microsoft.com/office/officeart/2005/8/layout/chevron2"/>
    <dgm:cxn modelId="{36CC847B-9A7E-4646-AF0A-7AC5F7D5D2C4}" srcId="{2FEA60D0-A793-4DD6-BE9D-7D3B64576CC4}" destId="{A69A2DDA-502C-4656-8325-84002F7EC1D0}" srcOrd="1" destOrd="0" parTransId="{5C487229-5407-4052-B489-2F6E403F646E}" sibTransId="{18E709BB-D74A-44C4-85EE-5AD0E868BEC8}"/>
    <dgm:cxn modelId="{07C8D06F-E782-4AF8-9E5A-A7AA1BE8292A}" srcId="{A63F597B-1D02-4EF1-91A7-5581A558D9F4}" destId="{FE367321-13FB-4E00-AFF0-D5A54E7E8D44}" srcOrd="1" destOrd="0" parTransId="{3A2E17F9-0858-4708-B076-6E454B6F53FD}" sibTransId="{7837C956-4C53-4430-99B0-2D467DDF0AE3}"/>
    <dgm:cxn modelId="{F3111AC3-B12E-410E-A1A5-FD8010DF94A5}" type="presParOf" srcId="{74B56FD7-6FEF-4F0D-A28B-2779BF7162B2}" destId="{043DFFFE-1CAA-45CA-8D45-85975E528029}" srcOrd="0" destOrd="0" presId="urn:microsoft.com/office/officeart/2005/8/layout/chevron2"/>
    <dgm:cxn modelId="{CF358EB5-DA0B-4B16-8CAF-4ED2D8484128}" type="presParOf" srcId="{043DFFFE-1CAA-45CA-8D45-85975E528029}" destId="{1678F3A2-A4D3-467E-808D-6ECD1F994848}" srcOrd="0" destOrd="0" presId="urn:microsoft.com/office/officeart/2005/8/layout/chevron2"/>
    <dgm:cxn modelId="{527BA413-7648-47D6-8755-B3846582F1B2}" type="presParOf" srcId="{043DFFFE-1CAA-45CA-8D45-85975E528029}" destId="{B2F5AB15-E431-4BD1-B2A8-03460857789F}" srcOrd="1" destOrd="0" presId="urn:microsoft.com/office/officeart/2005/8/layout/chevron2"/>
    <dgm:cxn modelId="{9BBDF108-4ECA-4D5E-A847-CE997249BBED}" type="presParOf" srcId="{74B56FD7-6FEF-4F0D-A28B-2779BF7162B2}" destId="{A2F08FFA-99DB-4454-A0B2-09F1BF9567ED}" srcOrd="1" destOrd="0" presId="urn:microsoft.com/office/officeart/2005/8/layout/chevron2"/>
    <dgm:cxn modelId="{B283D3CE-4B85-4BD6-B137-AC0591D6945C}" type="presParOf" srcId="{74B56FD7-6FEF-4F0D-A28B-2779BF7162B2}" destId="{F5EF79C7-B299-447E-B0A2-58849E250820}" srcOrd="2" destOrd="0" presId="urn:microsoft.com/office/officeart/2005/8/layout/chevron2"/>
    <dgm:cxn modelId="{29313885-8976-4E18-ACA9-99017DF354BB}" type="presParOf" srcId="{F5EF79C7-B299-447E-B0A2-58849E250820}" destId="{FFD1F56D-D1FD-409D-8750-2CE9A7096341}" srcOrd="0" destOrd="0" presId="urn:microsoft.com/office/officeart/2005/8/layout/chevron2"/>
    <dgm:cxn modelId="{E0CDA3AF-C490-4D90-A8A0-688D800E5CC3}" type="presParOf" srcId="{F5EF79C7-B299-447E-B0A2-58849E250820}" destId="{CC28D785-3E04-497A-931F-12BA9113E285}" srcOrd="1" destOrd="0" presId="urn:microsoft.com/office/officeart/2005/8/layout/chevron2"/>
    <dgm:cxn modelId="{5A16F995-9EC2-4B51-B963-A24EA014FE4A}" type="presParOf" srcId="{74B56FD7-6FEF-4F0D-A28B-2779BF7162B2}" destId="{001E37F3-2E47-4C96-939D-E2F5833B4E76}" srcOrd="3" destOrd="0" presId="urn:microsoft.com/office/officeart/2005/8/layout/chevron2"/>
    <dgm:cxn modelId="{104EA869-DF2B-448C-8A71-7FC9BBBDB2B8}" type="presParOf" srcId="{74B56FD7-6FEF-4F0D-A28B-2779BF7162B2}" destId="{AF69EFC7-32FA-42E5-A60B-530C7084B64E}" srcOrd="4" destOrd="0" presId="urn:microsoft.com/office/officeart/2005/8/layout/chevron2"/>
    <dgm:cxn modelId="{D2BA8BBD-185A-4DC8-B82D-D0CE6F7FB4FB}" type="presParOf" srcId="{AF69EFC7-32FA-42E5-A60B-530C7084B64E}" destId="{162028F6-7734-498B-BF45-95204AA4E390}" srcOrd="0" destOrd="0" presId="urn:microsoft.com/office/officeart/2005/8/layout/chevron2"/>
    <dgm:cxn modelId="{66967539-CA55-4C7D-AA29-794BDC7F115E}" type="presParOf" srcId="{AF69EFC7-32FA-42E5-A60B-530C7084B64E}" destId="{EEB52E86-1BCC-424C-BE14-7DE30322F89E}" srcOrd="1" destOrd="0" presId="urn:microsoft.com/office/officeart/2005/8/layout/chevron2"/>
    <dgm:cxn modelId="{2F176751-13EF-432E-BF81-5DF2150C213A}" type="presParOf" srcId="{74B56FD7-6FEF-4F0D-A28B-2779BF7162B2}" destId="{D8718F4C-0C3E-4996-A1AF-3ED5D60ECB28}" srcOrd="5" destOrd="0" presId="urn:microsoft.com/office/officeart/2005/8/layout/chevron2"/>
    <dgm:cxn modelId="{04E96898-0651-4216-ACCF-A11406C7F09E}" type="presParOf" srcId="{74B56FD7-6FEF-4F0D-A28B-2779BF7162B2}" destId="{B4BCD15D-6965-459C-B16E-B7380237B09E}" srcOrd="6" destOrd="0" presId="urn:microsoft.com/office/officeart/2005/8/layout/chevron2"/>
    <dgm:cxn modelId="{E90C1A32-B015-460A-A008-1AA15CEE0588}" type="presParOf" srcId="{B4BCD15D-6965-459C-B16E-B7380237B09E}" destId="{081E4E10-364F-4431-906D-1C37F38DAB18}" srcOrd="0" destOrd="0" presId="urn:microsoft.com/office/officeart/2005/8/layout/chevron2"/>
    <dgm:cxn modelId="{23E8D01B-092A-40F0-A9E8-41D18D2E103D}" type="presParOf" srcId="{B4BCD15D-6965-459C-B16E-B7380237B09E}" destId="{CB7F8644-C9A0-4168-9FE1-B027B462310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3F597B-1D02-4EF1-91A7-5581A558D9F4}" type="doc">
      <dgm:prSet loTypeId="urn:microsoft.com/office/officeart/2005/8/layout/chevron2" loCatId="list" qsTypeId="urn:microsoft.com/office/officeart/2005/8/quickstyle/simple1#3" qsCatId="simple" csTypeId="urn:microsoft.com/office/officeart/2005/8/colors/accent1_2#3" csCatId="accent1" phldr="1"/>
      <dgm:spPr/>
      <dgm:t>
        <a:bodyPr/>
        <a:lstStyle/>
        <a:p>
          <a:endParaRPr lang="sl-SI"/>
        </a:p>
      </dgm:t>
    </dgm:pt>
    <dgm:pt modelId="{2FEA60D0-A793-4DD6-BE9D-7D3B64576CC4}">
      <dgm:prSet phldrT="[Text]"/>
      <dgm:spPr/>
      <dgm:t>
        <a:bodyPr/>
        <a:lstStyle/>
        <a:p>
          <a:r>
            <a:rPr lang="sl-SI" dirty="0" smtClean="0"/>
            <a:t>feb-maj</a:t>
          </a:r>
          <a:endParaRPr lang="sl-SI" dirty="0"/>
        </a:p>
      </dgm:t>
    </dgm:pt>
    <dgm:pt modelId="{58D46D42-6466-4FA6-A861-74787FB5279B}" type="parTrans" cxnId="{6E37F8AE-10DB-47DE-86DD-F28DDF1E7A49}">
      <dgm:prSet/>
      <dgm:spPr/>
      <dgm:t>
        <a:bodyPr/>
        <a:lstStyle/>
        <a:p>
          <a:endParaRPr lang="sl-SI"/>
        </a:p>
      </dgm:t>
    </dgm:pt>
    <dgm:pt modelId="{6C9887C6-B8F6-4F1F-95A0-E5325C253754}" type="sibTrans" cxnId="{6E37F8AE-10DB-47DE-86DD-F28DDF1E7A49}">
      <dgm:prSet/>
      <dgm:spPr/>
      <dgm:t>
        <a:bodyPr/>
        <a:lstStyle/>
        <a:p>
          <a:endParaRPr lang="sl-SI"/>
        </a:p>
      </dgm:t>
    </dgm:pt>
    <dgm:pt modelId="{3A64BB66-EEFB-4C94-9103-C5649052BA1C}">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Delo z učenci/dijaki</a:t>
          </a:r>
          <a:endParaRPr lang="sl-SI" dirty="0"/>
        </a:p>
      </dgm:t>
    </dgm:pt>
    <dgm:pt modelId="{6D866CF0-F8B4-41B0-A591-0518C4396175}" type="parTrans" cxnId="{DD6763FE-5F87-49AE-BE6E-D6CC5C516CD5}">
      <dgm:prSet/>
      <dgm:spPr/>
      <dgm:t>
        <a:bodyPr/>
        <a:lstStyle/>
        <a:p>
          <a:endParaRPr lang="sl-SI"/>
        </a:p>
      </dgm:t>
    </dgm:pt>
    <dgm:pt modelId="{BA29111A-F015-470D-9FE5-C7BE6640015C}" type="sibTrans" cxnId="{DD6763FE-5F87-49AE-BE6E-D6CC5C516CD5}">
      <dgm:prSet/>
      <dgm:spPr/>
      <dgm:t>
        <a:bodyPr/>
        <a:lstStyle/>
        <a:p>
          <a:endParaRPr lang="sl-SI"/>
        </a:p>
      </dgm:t>
    </dgm:pt>
    <dgm:pt modelId="{FE367321-13FB-4E00-AFF0-D5A54E7E8D44}">
      <dgm:prSet phldrT="[Text]"/>
      <dgm:spPr/>
      <dgm:t>
        <a:bodyPr/>
        <a:lstStyle/>
        <a:p>
          <a:r>
            <a:rPr lang="sl-SI" dirty="0" smtClean="0"/>
            <a:t>do 31. maja </a:t>
          </a:r>
          <a:endParaRPr lang="sl-SI" dirty="0"/>
        </a:p>
      </dgm:t>
    </dgm:pt>
    <dgm:pt modelId="{3A2E17F9-0858-4708-B076-6E454B6F53FD}" type="parTrans" cxnId="{07C8D06F-E782-4AF8-9E5A-A7AA1BE8292A}">
      <dgm:prSet/>
      <dgm:spPr/>
      <dgm:t>
        <a:bodyPr/>
        <a:lstStyle/>
        <a:p>
          <a:endParaRPr lang="sl-SI"/>
        </a:p>
      </dgm:t>
    </dgm:pt>
    <dgm:pt modelId="{7837C956-4C53-4430-99B0-2D467DDF0AE3}" type="sibTrans" cxnId="{07C8D06F-E782-4AF8-9E5A-A7AA1BE8292A}">
      <dgm:prSet/>
      <dgm:spPr/>
      <dgm:t>
        <a:bodyPr/>
        <a:lstStyle/>
        <a:p>
          <a:endParaRPr lang="sl-SI"/>
        </a:p>
      </dgm:t>
    </dgm:pt>
    <dgm:pt modelId="{AD30AC2F-435A-4B91-9425-090577895682}">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Oddaja prijav - projekti učencev/dijakov</a:t>
          </a:r>
          <a:endParaRPr lang="sl-SI" dirty="0"/>
        </a:p>
      </dgm:t>
    </dgm:pt>
    <dgm:pt modelId="{DA3FF937-43D0-4135-919C-E8B9657E5B58}" type="parTrans" cxnId="{720B4352-DEE6-4DA2-82D8-963193146BF1}">
      <dgm:prSet/>
      <dgm:spPr/>
      <dgm:t>
        <a:bodyPr/>
        <a:lstStyle/>
        <a:p>
          <a:endParaRPr lang="sl-SI"/>
        </a:p>
      </dgm:t>
    </dgm:pt>
    <dgm:pt modelId="{BCEBE81F-D88B-448F-8524-A592C0FB9013}" type="sibTrans" cxnId="{720B4352-DEE6-4DA2-82D8-963193146BF1}">
      <dgm:prSet/>
      <dgm:spPr/>
      <dgm:t>
        <a:bodyPr/>
        <a:lstStyle/>
        <a:p>
          <a:endParaRPr lang="sl-SI"/>
        </a:p>
      </dgm:t>
    </dgm:pt>
    <dgm:pt modelId="{FFB9CD1B-D892-48B5-98E0-AB7E90E59DC7}">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Novo: </a:t>
          </a:r>
          <a:r>
            <a:rPr lang="sl-SI" u="sng" dirty="0" smtClean="0"/>
            <a:t>prijave - predstavitve projektov, načina dela </a:t>
          </a:r>
          <a:r>
            <a:rPr lang="sl-SI" dirty="0" smtClean="0"/>
            <a:t>(mentorji)</a:t>
          </a:r>
          <a:endParaRPr lang="sl-SI" dirty="0"/>
        </a:p>
      </dgm:t>
    </dgm:pt>
    <dgm:pt modelId="{F02B869B-F949-476C-AE81-6217658838F6}" type="parTrans" cxnId="{6DA7BFED-9A0E-46EE-8A80-D578F574BD0E}">
      <dgm:prSet/>
      <dgm:spPr/>
      <dgm:t>
        <a:bodyPr/>
        <a:lstStyle/>
        <a:p>
          <a:endParaRPr lang="sl-SI"/>
        </a:p>
      </dgm:t>
    </dgm:pt>
    <dgm:pt modelId="{5DB02B7A-DB5C-4E31-8093-A6B4EC6CFBB4}" type="sibTrans" cxnId="{6DA7BFED-9A0E-46EE-8A80-D578F574BD0E}">
      <dgm:prSet/>
      <dgm:spPr/>
      <dgm:t>
        <a:bodyPr/>
        <a:lstStyle/>
        <a:p>
          <a:endParaRPr lang="sl-SI"/>
        </a:p>
      </dgm:t>
    </dgm:pt>
    <dgm:pt modelId="{4CF0C139-9391-4784-9AFD-B5521F3C3098}">
      <dgm:prSet phldrT="[Text]"/>
      <dgm:spPr/>
      <dgm:t>
        <a:bodyPr/>
        <a:lstStyle/>
        <a:p>
          <a:r>
            <a:rPr lang="sl-SI" dirty="0" smtClean="0"/>
            <a:t>do 20. jun</a:t>
          </a:r>
          <a:endParaRPr lang="sl-SI" dirty="0"/>
        </a:p>
      </dgm:t>
    </dgm:pt>
    <dgm:pt modelId="{446C4B76-A164-4F75-BFAE-587D6B6B9A51}" type="parTrans" cxnId="{C1AE17CF-1EC0-45F6-8FF9-1DC62E966936}">
      <dgm:prSet/>
      <dgm:spPr/>
    </dgm:pt>
    <dgm:pt modelId="{B0513206-CEB0-4E5A-9D95-317000979ECA}" type="sibTrans" cxnId="{C1AE17CF-1EC0-45F6-8FF9-1DC62E966936}">
      <dgm:prSet/>
      <dgm:spPr/>
    </dgm:pt>
    <dgm:pt modelId="{24B1ADC2-51F3-4F02-AC1F-E2EB32BECAFE}">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Zaključni dogodek (Svet energije, eksperimentalna dogodivščina, pogostitev)</a:t>
          </a:r>
          <a:endParaRPr lang="sl-SI" dirty="0"/>
        </a:p>
      </dgm:t>
    </dgm:pt>
    <dgm:pt modelId="{2D8C8E72-0721-4A1A-9FE7-3F71C6E42043}" type="parTrans" cxnId="{8FC56D07-CDEC-4C3C-BE5A-6022930326B9}">
      <dgm:prSet/>
      <dgm:spPr/>
    </dgm:pt>
    <dgm:pt modelId="{B3DC3B60-375E-40B6-A3E0-AE26BFC71549}" type="sibTrans" cxnId="{8FC56D07-CDEC-4C3C-BE5A-6022930326B9}">
      <dgm:prSet/>
      <dgm:spPr/>
    </dgm:pt>
    <dgm:pt modelId="{E95FC522-AB09-48EC-A765-090C6541CD9B}">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Priprava projektov</a:t>
          </a:r>
          <a:endParaRPr lang="sl-SI" dirty="0"/>
        </a:p>
      </dgm:t>
    </dgm:pt>
    <dgm:pt modelId="{7C01BFCF-8A57-45A7-B51B-8951D1AF1CC3}" type="parTrans" cxnId="{D3E80B99-137B-41D4-AF6A-E8BA7E1102C0}">
      <dgm:prSet/>
      <dgm:spPr/>
      <dgm:t>
        <a:bodyPr/>
        <a:lstStyle/>
        <a:p>
          <a:endParaRPr lang="sl-SI"/>
        </a:p>
      </dgm:t>
    </dgm:pt>
    <dgm:pt modelId="{27AD7043-80BD-4522-8604-4DBADD6C8BEE}" type="sibTrans" cxnId="{D3E80B99-137B-41D4-AF6A-E8BA7E1102C0}">
      <dgm:prSet/>
      <dgm:spPr/>
      <dgm:t>
        <a:bodyPr/>
        <a:lstStyle/>
        <a:p>
          <a:endParaRPr lang="sl-SI"/>
        </a:p>
      </dgm:t>
    </dgm:pt>
    <dgm:pt modelId="{84CB8C67-BC20-442A-B976-D5A802400B6F}">
      <dgm:prSet phldrT="[Text]">
        <dgm:style>
          <a:lnRef idx="3">
            <a:schemeClr val="lt1"/>
          </a:lnRef>
          <a:fillRef idx="1">
            <a:schemeClr val="accent5"/>
          </a:fillRef>
          <a:effectRef idx="1">
            <a:schemeClr val="accent5"/>
          </a:effectRef>
          <a:fontRef idx="minor">
            <a:schemeClr val="lt1"/>
          </a:fontRef>
        </dgm:style>
      </dgm:prSet>
      <dgm:spPr/>
      <dgm:t>
        <a:bodyPr/>
        <a:lstStyle/>
        <a:p>
          <a:r>
            <a:rPr lang="sl-SI" dirty="0" smtClean="0"/>
            <a:t>Razdelitev nagrad (nagrade za učence/dijake in mentorje)</a:t>
          </a:r>
          <a:endParaRPr lang="sl-SI" dirty="0"/>
        </a:p>
      </dgm:t>
    </dgm:pt>
    <dgm:pt modelId="{FC3FE119-56E0-4FA3-BA7D-597EEBE6A9AC}" type="parTrans" cxnId="{B94DFDD4-6C1D-45EA-BC6B-5499F5CED7A0}">
      <dgm:prSet/>
      <dgm:spPr/>
    </dgm:pt>
    <dgm:pt modelId="{8F254B73-9784-4115-B69B-6EE3B3CC4B10}" type="sibTrans" cxnId="{B94DFDD4-6C1D-45EA-BC6B-5499F5CED7A0}">
      <dgm:prSet/>
      <dgm:spPr/>
    </dgm:pt>
    <dgm:pt modelId="{74B56FD7-6FEF-4F0D-A28B-2779BF7162B2}" type="pres">
      <dgm:prSet presAssocID="{A63F597B-1D02-4EF1-91A7-5581A558D9F4}" presName="linearFlow" presStyleCnt="0">
        <dgm:presLayoutVars>
          <dgm:dir/>
          <dgm:animLvl val="lvl"/>
          <dgm:resizeHandles val="exact"/>
        </dgm:presLayoutVars>
      </dgm:prSet>
      <dgm:spPr/>
      <dgm:t>
        <a:bodyPr/>
        <a:lstStyle/>
        <a:p>
          <a:endParaRPr lang="sl-SI"/>
        </a:p>
      </dgm:t>
    </dgm:pt>
    <dgm:pt modelId="{043DFFFE-1CAA-45CA-8D45-85975E528029}" type="pres">
      <dgm:prSet presAssocID="{2FEA60D0-A793-4DD6-BE9D-7D3B64576CC4}" presName="composite" presStyleCnt="0"/>
      <dgm:spPr/>
    </dgm:pt>
    <dgm:pt modelId="{1678F3A2-A4D3-467E-808D-6ECD1F994848}" type="pres">
      <dgm:prSet presAssocID="{2FEA60D0-A793-4DD6-BE9D-7D3B64576CC4}" presName="parentText" presStyleLbl="alignNode1" presStyleIdx="0" presStyleCnt="3">
        <dgm:presLayoutVars>
          <dgm:chMax val="1"/>
          <dgm:bulletEnabled val="1"/>
        </dgm:presLayoutVars>
      </dgm:prSet>
      <dgm:spPr/>
      <dgm:t>
        <a:bodyPr/>
        <a:lstStyle/>
        <a:p>
          <a:endParaRPr lang="sl-SI"/>
        </a:p>
      </dgm:t>
    </dgm:pt>
    <dgm:pt modelId="{B2F5AB15-E431-4BD1-B2A8-03460857789F}" type="pres">
      <dgm:prSet presAssocID="{2FEA60D0-A793-4DD6-BE9D-7D3B64576CC4}" presName="descendantText" presStyleLbl="alignAcc1" presStyleIdx="0" presStyleCnt="3">
        <dgm:presLayoutVars>
          <dgm:bulletEnabled val="1"/>
        </dgm:presLayoutVars>
      </dgm:prSet>
      <dgm:spPr/>
      <dgm:t>
        <a:bodyPr/>
        <a:lstStyle/>
        <a:p>
          <a:endParaRPr lang="sl-SI"/>
        </a:p>
      </dgm:t>
    </dgm:pt>
    <dgm:pt modelId="{A2F08FFA-99DB-4454-A0B2-09F1BF9567ED}" type="pres">
      <dgm:prSet presAssocID="{6C9887C6-B8F6-4F1F-95A0-E5325C253754}" presName="sp" presStyleCnt="0"/>
      <dgm:spPr/>
    </dgm:pt>
    <dgm:pt modelId="{F5EF79C7-B299-447E-B0A2-58849E250820}" type="pres">
      <dgm:prSet presAssocID="{FE367321-13FB-4E00-AFF0-D5A54E7E8D44}" presName="composite" presStyleCnt="0"/>
      <dgm:spPr/>
    </dgm:pt>
    <dgm:pt modelId="{FFD1F56D-D1FD-409D-8750-2CE9A7096341}" type="pres">
      <dgm:prSet presAssocID="{FE367321-13FB-4E00-AFF0-D5A54E7E8D44}" presName="parentText" presStyleLbl="alignNode1" presStyleIdx="1" presStyleCnt="3">
        <dgm:presLayoutVars>
          <dgm:chMax val="1"/>
          <dgm:bulletEnabled val="1"/>
        </dgm:presLayoutVars>
      </dgm:prSet>
      <dgm:spPr/>
      <dgm:t>
        <a:bodyPr/>
        <a:lstStyle/>
        <a:p>
          <a:endParaRPr lang="sl-SI"/>
        </a:p>
      </dgm:t>
    </dgm:pt>
    <dgm:pt modelId="{CC28D785-3E04-497A-931F-12BA9113E285}" type="pres">
      <dgm:prSet presAssocID="{FE367321-13FB-4E00-AFF0-D5A54E7E8D44}" presName="descendantText" presStyleLbl="alignAcc1" presStyleIdx="1" presStyleCnt="3">
        <dgm:presLayoutVars>
          <dgm:bulletEnabled val="1"/>
        </dgm:presLayoutVars>
      </dgm:prSet>
      <dgm:spPr/>
      <dgm:t>
        <a:bodyPr/>
        <a:lstStyle/>
        <a:p>
          <a:endParaRPr lang="sl-SI"/>
        </a:p>
      </dgm:t>
    </dgm:pt>
    <dgm:pt modelId="{001E37F3-2E47-4C96-939D-E2F5833B4E76}" type="pres">
      <dgm:prSet presAssocID="{7837C956-4C53-4430-99B0-2D467DDF0AE3}" presName="sp" presStyleCnt="0"/>
      <dgm:spPr/>
    </dgm:pt>
    <dgm:pt modelId="{AF69EFC7-32FA-42E5-A60B-530C7084B64E}" type="pres">
      <dgm:prSet presAssocID="{4CF0C139-9391-4784-9AFD-B5521F3C3098}" presName="composite" presStyleCnt="0"/>
      <dgm:spPr/>
    </dgm:pt>
    <dgm:pt modelId="{162028F6-7734-498B-BF45-95204AA4E390}" type="pres">
      <dgm:prSet presAssocID="{4CF0C139-9391-4784-9AFD-B5521F3C3098}" presName="parentText" presStyleLbl="alignNode1" presStyleIdx="2" presStyleCnt="3">
        <dgm:presLayoutVars>
          <dgm:chMax val="1"/>
          <dgm:bulletEnabled val="1"/>
        </dgm:presLayoutVars>
      </dgm:prSet>
      <dgm:spPr/>
      <dgm:t>
        <a:bodyPr/>
        <a:lstStyle/>
        <a:p>
          <a:endParaRPr lang="sl-SI"/>
        </a:p>
      </dgm:t>
    </dgm:pt>
    <dgm:pt modelId="{EEB52E86-1BCC-424C-BE14-7DE30322F89E}" type="pres">
      <dgm:prSet presAssocID="{4CF0C139-9391-4784-9AFD-B5521F3C3098}" presName="descendantText" presStyleLbl="alignAcc1" presStyleIdx="2" presStyleCnt="3">
        <dgm:presLayoutVars>
          <dgm:bulletEnabled val="1"/>
        </dgm:presLayoutVars>
      </dgm:prSet>
      <dgm:spPr/>
      <dgm:t>
        <a:bodyPr/>
        <a:lstStyle/>
        <a:p>
          <a:endParaRPr lang="sl-SI"/>
        </a:p>
      </dgm:t>
    </dgm:pt>
  </dgm:ptLst>
  <dgm:cxnLst>
    <dgm:cxn modelId="{8FC56D07-CDEC-4C3C-BE5A-6022930326B9}" srcId="{4CF0C139-9391-4784-9AFD-B5521F3C3098}" destId="{24B1ADC2-51F3-4F02-AC1F-E2EB32BECAFE}" srcOrd="0" destOrd="0" parTransId="{2D8C8E72-0721-4A1A-9FE7-3F71C6E42043}" sibTransId="{B3DC3B60-375E-40B6-A3E0-AE26BFC71549}"/>
    <dgm:cxn modelId="{16086A2E-0716-4594-9894-C6084316CB2B}" type="presOf" srcId="{2FEA60D0-A793-4DD6-BE9D-7D3B64576CC4}" destId="{1678F3A2-A4D3-467E-808D-6ECD1F994848}" srcOrd="0" destOrd="0" presId="urn:microsoft.com/office/officeart/2005/8/layout/chevron2"/>
    <dgm:cxn modelId="{DF495494-C628-4C03-B091-55C7CD8DC739}" type="presOf" srcId="{FE367321-13FB-4E00-AFF0-D5A54E7E8D44}" destId="{FFD1F56D-D1FD-409D-8750-2CE9A7096341}" srcOrd="0" destOrd="0" presId="urn:microsoft.com/office/officeart/2005/8/layout/chevron2"/>
    <dgm:cxn modelId="{FA12478C-FD00-48C1-9830-CF70775BC0E9}" type="presOf" srcId="{24B1ADC2-51F3-4F02-AC1F-E2EB32BECAFE}" destId="{EEB52E86-1BCC-424C-BE14-7DE30322F89E}" srcOrd="0" destOrd="0" presId="urn:microsoft.com/office/officeart/2005/8/layout/chevron2"/>
    <dgm:cxn modelId="{6DA7BFED-9A0E-46EE-8A80-D578F574BD0E}" srcId="{FE367321-13FB-4E00-AFF0-D5A54E7E8D44}" destId="{FFB9CD1B-D892-48B5-98E0-AB7E90E59DC7}" srcOrd="1" destOrd="0" parTransId="{F02B869B-F949-476C-AE81-6217658838F6}" sibTransId="{5DB02B7A-DB5C-4E31-8093-A6B4EC6CFBB4}"/>
    <dgm:cxn modelId="{501ACC7A-9BF2-44FB-89DD-8D7B649D3D11}" type="presOf" srcId="{4CF0C139-9391-4784-9AFD-B5521F3C3098}" destId="{162028F6-7734-498B-BF45-95204AA4E390}" srcOrd="0" destOrd="0" presId="urn:microsoft.com/office/officeart/2005/8/layout/chevron2"/>
    <dgm:cxn modelId="{C1AE17CF-1EC0-45F6-8FF9-1DC62E966936}" srcId="{A63F597B-1D02-4EF1-91A7-5581A558D9F4}" destId="{4CF0C139-9391-4784-9AFD-B5521F3C3098}" srcOrd="2" destOrd="0" parTransId="{446C4B76-A164-4F75-BFAE-587D6B6B9A51}" sibTransId="{B0513206-CEB0-4E5A-9D95-317000979ECA}"/>
    <dgm:cxn modelId="{35E8D21E-6F97-4B04-85AC-C769C5867325}" type="presOf" srcId="{A63F597B-1D02-4EF1-91A7-5581A558D9F4}" destId="{74B56FD7-6FEF-4F0D-A28B-2779BF7162B2}" srcOrd="0" destOrd="0" presId="urn:microsoft.com/office/officeart/2005/8/layout/chevron2"/>
    <dgm:cxn modelId="{D3E80B99-137B-41D4-AF6A-E8BA7E1102C0}" srcId="{2FEA60D0-A793-4DD6-BE9D-7D3B64576CC4}" destId="{E95FC522-AB09-48EC-A765-090C6541CD9B}" srcOrd="1" destOrd="0" parTransId="{7C01BFCF-8A57-45A7-B51B-8951D1AF1CC3}" sibTransId="{27AD7043-80BD-4522-8604-4DBADD6C8BEE}"/>
    <dgm:cxn modelId="{07BFCF69-819F-4720-8C4B-BD5F82FC8F7F}" type="presOf" srcId="{3A64BB66-EEFB-4C94-9103-C5649052BA1C}" destId="{B2F5AB15-E431-4BD1-B2A8-03460857789F}" srcOrd="0" destOrd="0" presId="urn:microsoft.com/office/officeart/2005/8/layout/chevron2"/>
    <dgm:cxn modelId="{720B4352-DEE6-4DA2-82D8-963193146BF1}" srcId="{FE367321-13FB-4E00-AFF0-D5A54E7E8D44}" destId="{AD30AC2F-435A-4B91-9425-090577895682}" srcOrd="0" destOrd="0" parTransId="{DA3FF937-43D0-4135-919C-E8B9657E5B58}" sibTransId="{BCEBE81F-D88B-448F-8524-A592C0FB9013}"/>
    <dgm:cxn modelId="{8C23C260-D0BE-47EA-AA56-95859CF2AF9C}" type="presOf" srcId="{E95FC522-AB09-48EC-A765-090C6541CD9B}" destId="{B2F5AB15-E431-4BD1-B2A8-03460857789F}" srcOrd="0" destOrd="1" presId="urn:microsoft.com/office/officeart/2005/8/layout/chevron2"/>
    <dgm:cxn modelId="{7DE76ABF-9F01-4732-80BC-8939D2C546D7}" type="presOf" srcId="{84CB8C67-BC20-442A-B976-D5A802400B6F}" destId="{EEB52E86-1BCC-424C-BE14-7DE30322F89E}" srcOrd="0" destOrd="1" presId="urn:microsoft.com/office/officeart/2005/8/layout/chevron2"/>
    <dgm:cxn modelId="{38BE7F90-27C5-4E0C-9787-26E837C70CD8}" type="presOf" srcId="{FFB9CD1B-D892-48B5-98E0-AB7E90E59DC7}" destId="{CC28D785-3E04-497A-931F-12BA9113E285}" srcOrd="0" destOrd="1" presId="urn:microsoft.com/office/officeart/2005/8/layout/chevron2"/>
    <dgm:cxn modelId="{6E37F8AE-10DB-47DE-86DD-F28DDF1E7A49}" srcId="{A63F597B-1D02-4EF1-91A7-5581A558D9F4}" destId="{2FEA60D0-A793-4DD6-BE9D-7D3B64576CC4}" srcOrd="0" destOrd="0" parTransId="{58D46D42-6466-4FA6-A861-74787FB5279B}" sibTransId="{6C9887C6-B8F6-4F1F-95A0-E5325C253754}"/>
    <dgm:cxn modelId="{DD6763FE-5F87-49AE-BE6E-D6CC5C516CD5}" srcId="{2FEA60D0-A793-4DD6-BE9D-7D3B64576CC4}" destId="{3A64BB66-EEFB-4C94-9103-C5649052BA1C}" srcOrd="0" destOrd="0" parTransId="{6D866CF0-F8B4-41B0-A591-0518C4396175}" sibTransId="{BA29111A-F015-470D-9FE5-C7BE6640015C}"/>
    <dgm:cxn modelId="{B94DFDD4-6C1D-45EA-BC6B-5499F5CED7A0}" srcId="{4CF0C139-9391-4784-9AFD-B5521F3C3098}" destId="{84CB8C67-BC20-442A-B976-D5A802400B6F}" srcOrd="1" destOrd="0" parTransId="{FC3FE119-56E0-4FA3-BA7D-597EEBE6A9AC}" sibTransId="{8F254B73-9784-4115-B69B-6EE3B3CC4B10}"/>
    <dgm:cxn modelId="{84C891D8-EEF3-4C4F-91D8-A09034B01662}" type="presOf" srcId="{AD30AC2F-435A-4B91-9425-090577895682}" destId="{CC28D785-3E04-497A-931F-12BA9113E285}" srcOrd="0" destOrd="0" presId="urn:microsoft.com/office/officeart/2005/8/layout/chevron2"/>
    <dgm:cxn modelId="{07C8D06F-E782-4AF8-9E5A-A7AA1BE8292A}" srcId="{A63F597B-1D02-4EF1-91A7-5581A558D9F4}" destId="{FE367321-13FB-4E00-AFF0-D5A54E7E8D44}" srcOrd="1" destOrd="0" parTransId="{3A2E17F9-0858-4708-B076-6E454B6F53FD}" sibTransId="{7837C956-4C53-4430-99B0-2D467DDF0AE3}"/>
    <dgm:cxn modelId="{93875B38-B9B3-4AB5-ACF2-EC7E66832244}" type="presParOf" srcId="{74B56FD7-6FEF-4F0D-A28B-2779BF7162B2}" destId="{043DFFFE-1CAA-45CA-8D45-85975E528029}" srcOrd="0" destOrd="0" presId="urn:microsoft.com/office/officeart/2005/8/layout/chevron2"/>
    <dgm:cxn modelId="{E0002412-414D-4FCE-9243-D8BDC37E5494}" type="presParOf" srcId="{043DFFFE-1CAA-45CA-8D45-85975E528029}" destId="{1678F3A2-A4D3-467E-808D-6ECD1F994848}" srcOrd="0" destOrd="0" presId="urn:microsoft.com/office/officeart/2005/8/layout/chevron2"/>
    <dgm:cxn modelId="{9D01410D-59A0-41B8-9626-627E2021755B}" type="presParOf" srcId="{043DFFFE-1CAA-45CA-8D45-85975E528029}" destId="{B2F5AB15-E431-4BD1-B2A8-03460857789F}" srcOrd="1" destOrd="0" presId="urn:microsoft.com/office/officeart/2005/8/layout/chevron2"/>
    <dgm:cxn modelId="{6ACAB032-FDC7-4A12-AE43-EB6E9E9C216A}" type="presParOf" srcId="{74B56FD7-6FEF-4F0D-A28B-2779BF7162B2}" destId="{A2F08FFA-99DB-4454-A0B2-09F1BF9567ED}" srcOrd="1" destOrd="0" presId="urn:microsoft.com/office/officeart/2005/8/layout/chevron2"/>
    <dgm:cxn modelId="{357ED8C4-88A8-4601-AA0E-198595B946C7}" type="presParOf" srcId="{74B56FD7-6FEF-4F0D-A28B-2779BF7162B2}" destId="{F5EF79C7-B299-447E-B0A2-58849E250820}" srcOrd="2" destOrd="0" presId="urn:microsoft.com/office/officeart/2005/8/layout/chevron2"/>
    <dgm:cxn modelId="{3181659C-B560-4FBA-9408-8B1CAF1AF4B4}" type="presParOf" srcId="{F5EF79C7-B299-447E-B0A2-58849E250820}" destId="{FFD1F56D-D1FD-409D-8750-2CE9A7096341}" srcOrd="0" destOrd="0" presId="urn:microsoft.com/office/officeart/2005/8/layout/chevron2"/>
    <dgm:cxn modelId="{C0F656D6-28B7-444C-8F4C-3F82B8385047}" type="presParOf" srcId="{F5EF79C7-B299-447E-B0A2-58849E250820}" destId="{CC28D785-3E04-497A-931F-12BA9113E285}" srcOrd="1" destOrd="0" presId="urn:microsoft.com/office/officeart/2005/8/layout/chevron2"/>
    <dgm:cxn modelId="{600AE201-2EA6-4D67-82CC-07F15C310121}" type="presParOf" srcId="{74B56FD7-6FEF-4F0D-A28B-2779BF7162B2}" destId="{001E37F3-2E47-4C96-939D-E2F5833B4E76}" srcOrd="3" destOrd="0" presId="urn:microsoft.com/office/officeart/2005/8/layout/chevron2"/>
    <dgm:cxn modelId="{473523DD-0B09-4180-8A71-A65EDAA84E48}" type="presParOf" srcId="{74B56FD7-6FEF-4F0D-A28B-2779BF7162B2}" destId="{AF69EFC7-32FA-42E5-A60B-530C7084B64E}" srcOrd="4" destOrd="0" presId="urn:microsoft.com/office/officeart/2005/8/layout/chevron2"/>
    <dgm:cxn modelId="{CF663EB5-8280-46F7-9286-CB0C94283551}" type="presParOf" srcId="{AF69EFC7-32FA-42E5-A60B-530C7084B64E}" destId="{162028F6-7734-498B-BF45-95204AA4E390}" srcOrd="0" destOrd="0" presId="urn:microsoft.com/office/officeart/2005/8/layout/chevron2"/>
    <dgm:cxn modelId="{760916AB-C603-4768-A31C-79D4F78F1002}" type="presParOf" srcId="{AF69EFC7-32FA-42E5-A60B-530C7084B64E}" destId="{EEB52E86-1BCC-424C-BE14-7DE30322F89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81325" cy="4826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sl-SI"/>
          </a:p>
        </p:txBody>
      </p:sp>
      <p:sp>
        <p:nvSpPr>
          <p:cNvPr id="3" name="Ograda datuma 2"/>
          <p:cNvSpPr>
            <a:spLocks noGrp="1"/>
          </p:cNvSpPr>
          <p:nvPr>
            <p:ph type="dt" sz="quarter" idx="1"/>
          </p:nvPr>
        </p:nvSpPr>
        <p:spPr>
          <a:xfrm>
            <a:off x="3894138" y="0"/>
            <a:ext cx="2981325" cy="4826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fld id="{B80283BF-B45A-4F93-BC9F-3AC88DBF1E8C}" type="datetimeFigureOut">
              <a:rPr lang="sl-SI"/>
              <a:pPr>
                <a:defRPr/>
              </a:pPr>
              <a:t>25.9.2012</a:t>
            </a:fld>
            <a:endParaRPr lang="sl-SI"/>
          </a:p>
        </p:txBody>
      </p:sp>
      <p:sp>
        <p:nvSpPr>
          <p:cNvPr id="4" name="Ograda noge 3"/>
          <p:cNvSpPr>
            <a:spLocks noGrp="1"/>
          </p:cNvSpPr>
          <p:nvPr>
            <p:ph type="ftr" sz="quarter" idx="2"/>
          </p:nvPr>
        </p:nvSpPr>
        <p:spPr>
          <a:xfrm>
            <a:off x="0" y="9172575"/>
            <a:ext cx="2981325" cy="4826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sl-SI"/>
          </a:p>
        </p:txBody>
      </p:sp>
      <p:sp>
        <p:nvSpPr>
          <p:cNvPr id="5" name="Ograda številke diapozitiva 4"/>
          <p:cNvSpPr>
            <a:spLocks noGrp="1"/>
          </p:cNvSpPr>
          <p:nvPr>
            <p:ph type="sldNum" sz="quarter" idx="3"/>
          </p:nvPr>
        </p:nvSpPr>
        <p:spPr>
          <a:xfrm>
            <a:off x="3894138" y="9172575"/>
            <a:ext cx="2981325" cy="4826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42EDA0DA-AA74-4997-AF7D-80BF59AA9105}" type="slidenum">
              <a:rPr lang="sl-SI"/>
              <a:pPr>
                <a:defRPr/>
              </a:pPr>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1325" cy="4826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sl-SI"/>
          </a:p>
        </p:txBody>
      </p:sp>
      <p:sp>
        <p:nvSpPr>
          <p:cNvPr id="3" name="Date Placeholder 2"/>
          <p:cNvSpPr>
            <a:spLocks noGrp="1"/>
          </p:cNvSpPr>
          <p:nvPr>
            <p:ph type="dt" idx="1"/>
          </p:nvPr>
        </p:nvSpPr>
        <p:spPr>
          <a:xfrm>
            <a:off x="3894138" y="0"/>
            <a:ext cx="2981325" cy="4826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AF4D6E0C-B18D-44AD-B676-A332D6713EF7}" type="datetimeFigureOut">
              <a:rPr lang="sl-SI"/>
              <a:pPr>
                <a:defRPr/>
              </a:pPr>
              <a:t>25.9.2012</a:t>
            </a:fld>
            <a:endParaRPr lang="sl-SI"/>
          </a:p>
        </p:txBody>
      </p:sp>
      <p:sp>
        <p:nvSpPr>
          <p:cNvPr id="4" name="Slide Image Placeholder 3"/>
          <p:cNvSpPr>
            <a:spLocks noGrp="1" noRot="1" noChangeAspect="1"/>
          </p:cNvSpPr>
          <p:nvPr>
            <p:ph type="sldImg" idx="2"/>
          </p:nvPr>
        </p:nvSpPr>
        <p:spPr>
          <a:xfrm>
            <a:off x="1023938" y="723900"/>
            <a:ext cx="4829175" cy="3621088"/>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l-SI" noProof="0"/>
          </a:p>
        </p:txBody>
      </p:sp>
      <p:sp>
        <p:nvSpPr>
          <p:cNvPr id="6" name="Footer Placeholder 5"/>
          <p:cNvSpPr>
            <a:spLocks noGrp="1"/>
          </p:cNvSpPr>
          <p:nvPr>
            <p:ph type="ftr" sz="quarter" idx="4"/>
          </p:nvPr>
        </p:nvSpPr>
        <p:spPr>
          <a:xfrm>
            <a:off x="0" y="9172575"/>
            <a:ext cx="2981325" cy="4826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sl-SI"/>
          </a:p>
        </p:txBody>
      </p:sp>
      <p:sp>
        <p:nvSpPr>
          <p:cNvPr id="7" name="Slide Number Placeholder 6"/>
          <p:cNvSpPr>
            <a:spLocks noGrp="1"/>
          </p:cNvSpPr>
          <p:nvPr>
            <p:ph type="sldNum" sz="quarter" idx="5"/>
          </p:nvPr>
        </p:nvSpPr>
        <p:spPr>
          <a:xfrm>
            <a:off x="3894138" y="9172575"/>
            <a:ext cx="2981325" cy="4826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676D1B6E-40CC-46FE-9637-702874319852}"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sl-SI" dirty="0" smtClean="0"/>
              <a:t>Na kratko nekaj osnovnih podatkov o projektu:</a:t>
            </a:r>
          </a:p>
          <a:p>
            <a:pPr eaLnBrk="1" fontAlgn="auto" hangingPunct="1">
              <a:spcBef>
                <a:spcPts val="0"/>
              </a:spcBef>
              <a:spcAft>
                <a:spcPts val="0"/>
              </a:spcAft>
              <a:buFontTx/>
              <a:buChar char="-"/>
              <a:defRPr/>
            </a:pPr>
            <a:r>
              <a:rPr lang="sl-SI" dirty="0" smtClean="0"/>
              <a:t>Pod imenom Mladi v svetu energije teče projekt že drugo leto zapored, dejansko pa je ta projekt spodbudila GEN energija </a:t>
            </a:r>
            <a:r>
              <a:rPr lang="sl-SI" b="1" dirty="0" smtClean="0"/>
              <a:t>že leta 2008</a:t>
            </a:r>
            <a:r>
              <a:rPr lang="sl-SI" dirty="0" smtClean="0"/>
              <a:t>, takrat pod imenom </a:t>
            </a:r>
            <a:r>
              <a:rPr lang="sl-SI" b="1" dirty="0" smtClean="0"/>
              <a:t>EVŠ – Energetsko varčna šola</a:t>
            </a:r>
            <a:r>
              <a:rPr lang="sl-SI" dirty="0" smtClean="0"/>
              <a:t>. Lansko šolsko leto smo projekt preimenovali, saj smo </a:t>
            </a:r>
            <a:r>
              <a:rPr lang="sl-SI" b="1" dirty="0" smtClean="0"/>
              <a:t>julija 2011 v Krškem odprli Svet energije</a:t>
            </a:r>
            <a:r>
              <a:rPr lang="sl-SI" dirty="0" smtClean="0"/>
              <a:t>, multimedijsko interaktivno središče o energiji in energetiki, na katerega smo vezali tudi številne aktivnosti dela z mladimi. Dejansko pa smo tudi vsebinsko zasnovo projekta EVŠ razširili s prvotnega poudarka na spodbujanju URE na širše poslanstvo, ki ga bom predstavil kasneje. Tudi zato smo preimenovali projekt.</a:t>
            </a:r>
          </a:p>
          <a:p>
            <a:pPr eaLnBrk="1" fontAlgn="auto" hangingPunct="1">
              <a:spcBef>
                <a:spcPts val="0"/>
              </a:spcBef>
              <a:spcAft>
                <a:spcPts val="0"/>
              </a:spcAft>
              <a:buFontTx/>
              <a:buChar char="-"/>
              <a:defRPr/>
            </a:pPr>
            <a:r>
              <a:rPr lang="sl-SI" dirty="0" smtClean="0"/>
              <a:t>Kot že omenjeno, pobudnik projekta je energetska </a:t>
            </a:r>
            <a:r>
              <a:rPr lang="sl-SI" b="1" dirty="0" smtClean="0"/>
              <a:t>družba GEN energija</a:t>
            </a:r>
            <a:r>
              <a:rPr lang="sl-SI" dirty="0" smtClean="0"/>
              <a:t>. Skupina GEN Slovenijo oskrbuje predvsem z električno energijo iz NEK in HE na Savi, v okviru skupine poteka trženje in prodaja električne energije ter investicije v nove proizvodne vire, predvsem jedrske in vodne.</a:t>
            </a:r>
          </a:p>
          <a:p>
            <a:pPr eaLnBrk="1" fontAlgn="auto" hangingPunct="1">
              <a:spcBef>
                <a:spcPts val="0"/>
              </a:spcBef>
              <a:spcAft>
                <a:spcPts val="0"/>
              </a:spcAft>
              <a:buFontTx/>
              <a:buChar char="-"/>
              <a:defRPr/>
            </a:pPr>
            <a:r>
              <a:rPr lang="sl-SI" dirty="0" smtClean="0"/>
              <a:t>Projekt ima </a:t>
            </a:r>
            <a:r>
              <a:rPr lang="sl-SI" b="1" dirty="0" smtClean="0"/>
              <a:t>spletno mesto</a:t>
            </a:r>
            <a:r>
              <a:rPr lang="sl-SI" dirty="0" smtClean="0"/>
              <a:t>, na katerem najdete med drugim predstavitev projekta, lani smo pripravili 6 tematskih učnih listov, namenjenih mentorjem predvsem v OŠ, s praktičnimi informacijami in namigi glede energetskih tem; na spletnem mestu so na voljo tudi zanimive spletne povezave v zvezi z energijo in energetiko.</a:t>
            </a:r>
          </a:p>
          <a:p>
            <a:pPr eaLnBrk="1" fontAlgn="auto" hangingPunct="1">
              <a:spcBef>
                <a:spcPts val="0"/>
              </a:spcBef>
              <a:spcAft>
                <a:spcPts val="0"/>
              </a:spcAft>
              <a:buFontTx/>
              <a:buChar char="-"/>
              <a:defRPr/>
            </a:pPr>
            <a:r>
              <a:rPr lang="sl-SI" dirty="0" smtClean="0"/>
              <a:t>Kot že omenjeno, je projekt MVSE tesno povezan z delovanjem </a:t>
            </a:r>
            <a:r>
              <a:rPr lang="sl-SI" b="1" dirty="0" smtClean="0"/>
              <a:t>Sveta energije</a:t>
            </a:r>
            <a:r>
              <a:rPr lang="sl-SI" dirty="0" smtClean="0"/>
              <a:t>, ki ga bom na hitro predstavil v zaključku predstavitve, na voljo pa smo vam tudi na predstavitveni stojnici, kjer lahko prejmete ///vstavi – odvisno, kaj dobijo...///</a:t>
            </a:r>
          </a:p>
          <a:p>
            <a:pPr eaLnBrk="1" fontAlgn="auto" hangingPunct="1">
              <a:spcBef>
                <a:spcPts val="0"/>
              </a:spcBef>
              <a:spcAft>
                <a:spcPts val="0"/>
              </a:spcAft>
              <a:buFontTx/>
              <a:buChar char="-"/>
              <a:defRPr/>
            </a:pPr>
            <a:r>
              <a:rPr lang="sl-SI" dirty="0" smtClean="0"/>
              <a:t> Temeljno poslanstvo projekta je povečevanje </a:t>
            </a:r>
            <a:r>
              <a:rPr lang="sl-SI" b="1" dirty="0" smtClean="0"/>
              <a:t>energetske pismenosti. </a:t>
            </a:r>
            <a:r>
              <a:rPr lang="sl-SI" dirty="0" smtClean="0"/>
              <a:t>Ko govorimo o pismenosti, to morda zveni malce pokroviteljsko – pisati znamo seveda vsi; rekli bi lahko tudi “povečevanje energetske ozacveščenosti”, pa vendar se v tujini, predvsem v angleško govorečih državah v zadnjih letih govori prav o energetski pismenosti, angl. </a:t>
            </a:r>
            <a:r>
              <a:rPr lang="sl-SI" b="1" dirty="0" smtClean="0"/>
              <a:t>Energy literacy</a:t>
            </a:r>
            <a:r>
              <a:rPr lang="sl-SI" dirty="0" smtClean="0"/>
              <a:t>, ki se ji z vso resnostjo posvečajo tako energetske družbe kot izobraževalne ustanove in odločevalci - Vlade; na primer v Veliki Britaniji in v ZDA v zadnjih letih izvajajo tudi pomembne nacionalne ozaveščevalne kampanje za povečanje energetske pismenosti na najvišji odločevalski ravni...</a:t>
            </a:r>
          </a:p>
          <a:p>
            <a:pPr eaLnBrk="1" fontAlgn="auto" hangingPunct="1">
              <a:spcBef>
                <a:spcPts val="0"/>
              </a:spcBef>
              <a:spcAft>
                <a:spcPts val="0"/>
              </a:spcAft>
              <a:defRPr/>
            </a:pPr>
            <a:endParaRPr lang="sl-SI" dirty="0"/>
          </a:p>
        </p:txBody>
      </p:sp>
      <p:sp>
        <p:nvSpPr>
          <p:cNvPr id="9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8D816D5-48A0-41A4-9F7D-F420DB8B4939}" type="slidenum">
              <a:rPr lang="sl-SI">
                <a:latin typeface="Arial" charset="0"/>
              </a:rPr>
              <a:pPr>
                <a:defRPr/>
              </a:pPr>
              <a:t>2</a:t>
            </a:fld>
            <a:endParaRPr lang="sl-SI">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l-SI" smtClean="0"/>
              <a:t>Kaj pravzaprav pomeni “</a:t>
            </a:r>
            <a:r>
              <a:rPr lang="sl-SI" b="1" smtClean="0"/>
              <a:t>biti energetsko pismen</a:t>
            </a:r>
            <a:r>
              <a:rPr lang="sl-SI" smtClean="0"/>
              <a:t>” (ali “energetsko ozaveščen”, če želite)?</a:t>
            </a:r>
          </a:p>
          <a:p>
            <a:pPr eaLnBrk="1" hangingPunct="1">
              <a:spcBef>
                <a:spcPct val="0"/>
              </a:spcBef>
            </a:pPr>
            <a:r>
              <a:rPr lang="sl-SI" smtClean="0"/>
              <a:t>To predvsem pomeni, biti obveščen in ozaveščen o temeljnih pojmih – konceptih, povezanih z energijo in energetiko; o delovanju energetskega sistema, njegovih pravilih in lastnostih, znati slediti toku energije, za katero vemo, da ne nastaja in se ne “porablja”/uničuje, ampak le prehaja iz ene oblike v drugo itd.</a:t>
            </a:r>
          </a:p>
          <a:p>
            <a:pPr eaLnBrk="1" hangingPunct="1">
              <a:spcBef>
                <a:spcPct val="0"/>
              </a:spcBef>
            </a:pPr>
            <a:r>
              <a:rPr lang="sl-SI" smtClean="0"/>
              <a:t>///garsia, predlagam, da kar slediš krogcem v smeri urinega kazalca, tako da končaš pri “sprejemati utemeljene odločitve”  - ta se namreč navezuje na naslednji slajd///</a:t>
            </a:r>
          </a:p>
          <a:p>
            <a:pPr eaLnBrk="1" hangingPunct="1">
              <a:spcBef>
                <a:spcPct val="0"/>
              </a:spcBef>
            </a:pPr>
            <a:endParaRPr lang="sl-SI" smtClean="0"/>
          </a:p>
          <a:p>
            <a:pPr eaLnBrk="1" hangingPunct="1">
              <a:spcBef>
                <a:spcPct val="0"/>
              </a:spcBef>
            </a:pPr>
            <a:r>
              <a:rPr lang="sl-SI" smtClean="0"/>
              <a:t>Za podrobnejšo predstavitev posameznih krogcev prosim glej kratko/jedrnato gradivo, ki ga morda že poznaš: “Energy Literacy: Essential Principles and Fundamental Concepts for Energy Education”, ki je prosto dostopno na www.</a:t>
            </a:r>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AF9A1E-964B-40B6-91FF-1E9E7A4C9367}" type="slidenum">
              <a:rPr lang="sl-SI">
                <a:latin typeface="Arial" charset="0"/>
              </a:rPr>
              <a:pPr>
                <a:defRPr/>
              </a:pPr>
              <a:t>4</a:t>
            </a:fld>
            <a:endParaRPr lang="sl-SI">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sl-SI" dirty="0" smtClean="0"/>
              <a:t>Pri opredelitvi temeljnih vsebin projekta (rumeni pravokotniki, ki se ti prikažejo najprej) izhajamo dejansko iz ključnih konceptov energetske pismenosti.</a:t>
            </a:r>
          </a:p>
          <a:p>
            <a:pPr eaLnBrk="1" fontAlgn="auto" hangingPunct="1">
              <a:spcBef>
                <a:spcPts val="0"/>
              </a:spcBef>
              <a:spcAft>
                <a:spcPts val="0"/>
              </a:spcAft>
              <a:defRPr/>
            </a:pPr>
            <a:endParaRPr lang="sl-SI" dirty="0" smtClean="0"/>
          </a:p>
          <a:p>
            <a:pPr eaLnBrk="1" fontAlgn="auto" hangingPunct="1">
              <a:spcBef>
                <a:spcPts val="0"/>
              </a:spcBef>
              <a:spcAft>
                <a:spcPts val="0"/>
              </a:spcAft>
              <a:defRPr/>
            </a:pPr>
            <a:r>
              <a:rPr lang="sl-SI" dirty="0" smtClean="0"/>
              <a:t>Naj se le na hitro dotaknem, da jih v grobem delimo v tri sklope (od 1. do 3.):</a:t>
            </a:r>
          </a:p>
          <a:p>
            <a:pPr eaLnBrk="1" fontAlgn="auto" hangingPunct="1">
              <a:spcBef>
                <a:spcPts val="0"/>
              </a:spcBef>
              <a:spcAft>
                <a:spcPts val="0"/>
              </a:spcAft>
              <a:buFontTx/>
              <a:buChar char="-"/>
              <a:defRPr/>
            </a:pPr>
            <a:r>
              <a:rPr lang="sl-SI" dirty="0" smtClean="0"/>
              <a:t>Prvi sklop se dotika energije kot fizikalne količine in z njo povezanih naravnih zakonov, načel fizike, biologije;</a:t>
            </a:r>
          </a:p>
          <a:p>
            <a:pPr eaLnBrk="1" fontAlgn="auto" hangingPunct="1">
              <a:spcBef>
                <a:spcPts val="0"/>
              </a:spcBef>
              <a:spcAft>
                <a:spcPts val="0"/>
              </a:spcAft>
              <a:buFontTx/>
              <a:buChar char="-"/>
              <a:defRPr/>
            </a:pPr>
            <a:r>
              <a:rPr lang="sl-SI" dirty="0" smtClean="0"/>
              <a:t>Drugi sklop odpira vprašanje energije, ki jo potrebuje človek za svoje delovanje; virov, iz katerih dobivamo električno energijo, porabe energije in učinkovite rabe energije itd.</a:t>
            </a:r>
          </a:p>
          <a:p>
            <a:pPr eaLnBrk="1" fontAlgn="auto" hangingPunct="1">
              <a:spcBef>
                <a:spcPts val="0"/>
              </a:spcBef>
              <a:spcAft>
                <a:spcPts val="0"/>
              </a:spcAft>
              <a:buFontTx/>
              <a:buChar char="-"/>
              <a:defRPr/>
            </a:pPr>
            <a:r>
              <a:rPr lang="sl-SI" dirty="0" smtClean="0"/>
              <a:t> tretji sklop pa odpira širše vprašanje vpliva energetike (predvsem proizvodnje EE) na kakovost življenja, okolja – tako v pozitivnem kot v negativnem pogledu.</a:t>
            </a:r>
          </a:p>
          <a:p>
            <a:pPr eaLnBrk="1" fontAlgn="auto" hangingPunct="1">
              <a:spcBef>
                <a:spcPts val="0"/>
              </a:spcBef>
              <a:spcAft>
                <a:spcPts val="0"/>
              </a:spcAft>
              <a:buFontTx/>
              <a:buChar char="-"/>
              <a:defRPr/>
            </a:pPr>
            <a:endParaRPr lang="sl-SI" dirty="0" smtClean="0"/>
          </a:p>
          <a:p>
            <a:pPr eaLnBrk="1" fontAlgn="auto" hangingPunct="1">
              <a:spcBef>
                <a:spcPts val="0"/>
              </a:spcBef>
              <a:spcAft>
                <a:spcPts val="0"/>
              </a:spcAft>
              <a:defRPr/>
            </a:pPr>
            <a:r>
              <a:rPr lang="sl-SI" dirty="0" smtClean="0"/>
              <a:t>Naš cilj je, v okviru vsakega od sklopov odpreti nove, za energetiko relevantne teme, hkrati pa se dotakniti tudi nekaterih “mitov”, ki so že nekaj časa ukoreninjeni med ljudmi in so pogosto strokovno precej ali povsem neutemeljeni. Med energetsko slabše pismenimi temeljijo ti miti predvsem na čustvih in predsodkih.</a:t>
            </a:r>
          </a:p>
          <a:p>
            <a:pPr eaLnBrk="1" fontAlgn="auto" hangingPunct="1">
              <a:spcBef>
                <a:spcPts val="0"/>
              </a:spcBef>
              <a:spcAft>
                <a:spcPts val="0"/>
              </a:spcAft>
              <a:defRPr/>
            </a:pPr>
            <a:endParaRPr lang="sl-SI" dirty="0" smtClean="0"/>
          </a:p>
          <a:p>
            <a:pPr eaLnBrk="1" fontAlgn="auto" hangingPunct="1">
              <a:spcBef>
                <a:spcPts val="0"/>
              </a:spcBef>
              <a:spcAft>
                <a:spcPts val="0"/>
              </a:spcAft>
              <a:defRPr/>
            </a:pPr>
            <a:r>
              <a:rPr lang="sl-SI" dirty="0" smtClean="0"/>
              <a:t>///odprejo se modri pravokotniki – ti diskretno, neagresivno nakazujejo, katere mite bi mi v okviru MVSE razbijali, predstaviš zaačneš pri pravokotniku “Koliko lahko dejansko privarčujem...?, nato naprej v smeri urinega kazalca...///</a:t>
            </a:r>
          </a:p>
          <a:p>
            <a:pPr eaLnBrk="1" fontAlgn="auto" hangingPunct="1">
              <a:spcBef>
                <a:spcPts val="0"/>
              </a:spcBef>
              <a:spcAft>
                <a:spcPts val="0"/>
              </a:spcAft>
              <a:defRPr/>
            </a:pPr>
            <a:endParaRPr lang="sl-SI" dirty="0" smtClean="0"/>
          </a:p>
          <a:p>
            <a:pPr eaLnBrk="1" fontAlgn="auto" hangingPunct="1">
              <a:spcBef>
                <a:spcPts val="0"/>
              </a:spcBef>
              <a:spcAft>
                <a:spcPts val="0"/>
              </a:spcAft>
              <a:defRPr/>
            </a:pPr>
            <a:r>
              <a:rPr lang="sl-SI" dirty="0" smtClean="0"/>
              <a:t>-na primer vprašanje, kateri so ključni ukrepi URE, ki lahko resnično pomembno prispevajo na indivudualni in nacionalni ravni; je to res ugašanje luči in izklapljanje polnilca za GSM, ali so to npr. temperatura v prostorih in način prevoza?</a:t>
            </a:r>
          </a:p>
          <a:p>
            <a:pPr eaLnBrk="1" fontAlgn="auto" hangingPunct="1">
              <a:spcBef>
                <a:spcPts val="0"/>
              </a:spcBef>
              <a:spcAft>
                <a:spcPts val="0"/>
              </a:spcAft>
              <a:defRPr/>
            </a:pPr>
            <a:endParaRPr lang="sl-SI" dirty="0" smtClean="0"/>
          </a:p>
          <a:p>
            <a:pPr eaLnBrk="1" fontAlgn="auto" hangingPunct="1">
              <a:spcBef>
                <a:spcPts val="0"/>
              </a:spcBef>
              <a:spcAft>
                <a:spcPts val="0"/>
              </a:spcAft>
              <a:buFontTx/>
              <a:buChar char="-"/>
              <a:defRPr/>
            </a:pPr>
            <a:r>
              <a:rPr lang="sl-SI" dirty="0" smtClean="0"/>
              <a:t>dalje vprašanje, koliko električne energije lahko dejansko dobimo iz posameznih virov, npr. iz sončne in vetrne energije, pa iz vodne, jedrske in fosilnih goriv. Pri nekaterih moramo upoštevati npr. zmogljivost elektrarn in število sončnih dni ali pa prevetrenost Slovenije pri vetrnih elektrarnah; pri drugih na primer vse pogostejše suše (vodna energija) ali zalogo goriv (fosilna goriva)....</a:t>
            </a:r>
          </a:p>
          <a:p>
            <a:pPr eaLnBrk="1" fontAlgn="auto" hangingPunct="1">
              <a:spcBef>
                <a:spcPts val="0"/>
              </a:spcBef>
              <a:spcAft>
                <a:spcPts val="0"/>
              </a:spcAft>
              <a:defRPr/>
            </a:pPr>
            <a:endParaRPr lang="sl-SI" dirty="0" smtClean="0"/>
          </a:p>
          <a:p>
            <a:pPr eaLnBrk="1" fontAlgn="auto" hangingPunct="1">
              <a:spcBef>
                <a:spcPts val="0"/>
              </a:spcBef>
              <a:spcAft>
                <a:spcPts val="0"/>
              </a:spcAft>
              <a:buFontTx/>
              <a:buChar char="-"/>
              <a:defRPr/>
            </a:pPr>
            <a:r>
              <a:rPr lang="sl-SI" dirty="0" smtClean="0"/>
              <a:t> odpreti želimo tudi pomembno vprašanje celovitega vpliva posameznih tehnologij za proizvodnjo EE “od zibelke do groba”, kot temu rečemo...</a:t>
            </a:r>
          </a:p>
          <a:p>
            <a:pPr eaLnBrk="1" fontAlgn="auto" hangingPunct="1">
              <a:spcBef>
                <a:spcPts val="0"/>
              </a:spcBef>
              <a:spcAft>
                <a:spcPts val="0"/>
              </a:spcAft>
              <a:defRPr/>
            </a:pPr>
            <a:endParaRPr lang="sl-SI" dirty="0" smtClean="0"/>
          </a:p>
          <a:p>
            <a:pPr eaLnBrk="1" fontAlgn="auto" hangingPunct="1">
              <a:spcBef>
                <a:spcPts val="0"/>
              </a:spcBef>
              <a:spcAft>
                <a:spcPts val="0"/>
              </a:spcAft>
              <a:buFontTx/>
              <a:buChar char="-"/>
              <a:defRPr/>
            </a:pPr>
            <a:r>
              <a:rPr lang="sl-SI" dirty="0" smtClean="0"/>
              <a:t> pomembna tema, ki ji želimo v letošnjem šolskem letu posvetiti pozornost, pa je tudi radioaktivnost, saj ugotavljamo, da je v splošni javnosti izredno slabo poznana, pa tudi v šolskih kurikulumih ne glede na njeno pomembnost dokaj zanemarjena...</a:t>
            </a:r>
          </a:p>
          <a:p>
            <a:pPr eaLnBrk="1" fontAlgn="auto" hangingPunct="1">
              <a:spcBef>
                <a:spcPts val="0"/>
              </a:spcBef>
              <a:spcAft>
                <a:spcPts val="0"/>
              </a:spcAft>
              <a:buFontTx/>
              <a:buChar char="-"/>
              <a:defRPr/>
            </a:pPr>
            <a:endParaRPr lang="sl-SI" dirty="0" smtClean="0"/>
          </a:p>
          <a:p>
            <a:pPr eaLnBrk="1" fontAlgn="auto" hangingPunct="1">
              <a:spcBef>
                <a:spcPts val="0"/>
              </a:spcBef>
              <a:spcAft>
                <a:spcPts val="0"/>
              </a:spcAft>
              <a:defRPr/>
            </a:pPr>
            <a:r>
              <a:rPr lang="sl-SI" dirty="0" smtClean="0"/>
              <a:t>To je le nekaj od “energetskih mitov”, glede katerih želimo izobraziti in ozavestiti učence in dijake v Sloveniji. Pri tem se povezujemo s strokovnjaki s Fakultete za energetiko in Inštituta Jožef Stefan, tako da bodo gradiva in izhodišča z naše strani na resnično visoki storkovni ravni.</a:t>
            </a:r>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5DFA9AD-383C-417F-AB4C-281C256FD29E}" type="slidenum">
              <a:rPr lang="sl-SI">
                <a:latin typeface="Arial" charset="0"/>
              </a:rPr>
              <a:pPr>
                <a:defRPr/>
              </a:pPr>
              <a:t>7</a:t>
            </a:fld>
            <a:endParaRPr lang="sl-SI">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l-SI" smtClean="0"/>
              <a:t>Po poglejmo na hitro, kaj “ponujamo” v okviru MVSE letos?</a:t>
            </a:r>
          </a:p>
          <a:p>
            <a:pPr eaLnBrk="1" hangingPunct="1">
              <a:spcBef>
                <a:spcPct val="0"/>
              </a:spcBef>
            </a:pPr>
            <a:endParaRPr lang="sl-SI" smtClean="0"/>
          </a:p>
          <a:p>
            <a:pPr eaLnBrk="1" hangingPunct="1">
              <a:spcBef>
                <a:spcPct val="0"/>
              </a:spcBef>
            </a:pPr>
            <a:r>
              <a:rPr lang="sl-SI" smtClean="0"/>
              <a:t>///Garsia, od tu naprej le moji komentarji tebi, ker gre za zadeve, ki bi jih morali verjetno vsaj na načelni ravni znotraj hiše doreči, preden boš to predstavil na Brdu///</a:t>
            </a:r>
          </a:p>
          <a:p>
            <a:pPr eaLnBrk="1" hangingPunct="1">
              <a:spcBef>
                <a:spcPct val="0"/>
              </a:spcBef>
            </a:pPr>
            <a:endParaRPr lang="sl-SI" smtClean="0"/>
          </a:p>
          <a:p>
            <a:pPr eaLnBrk="1" hangingPunct="1">
              <a:spcBef>
                <a:spcPct val="0"/>
              </a:spcBef>
              <a:buFontTx/>
              <a:buChar char="-"/>
            </a:pPr>
            <a:r>
              <a:rPr lang="sl-SI" smtClean="0"/>
              <a:t>Gradiva (to se mi zdi osnovna higiena, do sredine decembra pripraviti nekakšno “knjižico” za mentorje, pa tudi za učence/dijake, v kateri bodo našli temeljne informacije, na katerih naj temeljijo svoje aktivnosti/projekte za nagradni natečaj)</a:t>
            </a:r>
          </a:p>
          <a:p>
            <a:pPr eaLnBrk="1" hangingPunct="1">
              <a:spcBef>
                <a:spcPct val="0"/>
              </a:spcBef>
              <a:buFontTx/>
              <a:buChar char="-"/>
            </a:pPr>
            <a:r>
              <a:rPr lang="sl-SI" smtClean="0"/>
              <a:t>“strokovno sodelovanje” – s tem mislim na tiste, ki bodo so-podpisani na gradivu, da to ne bo “le” od GEN, npr. vsaj FE, IJS, še kdo? Na PPT ni treba pisati, tam pa morda na hitreo omeniš, da je vzpostavljen strokovni konzorcij za pripravo gradiv</a:t>
            </a:r>
          </a:p>
          <a:p>
            <a:pPr eaLnBrk="1" hangingPunct="1">
              <a:spcBef>
                <a:spcPct val="0"/>
              </a:spcBef>
              <a:buFontTx/>
              <a:buChar char="-"/>
            </a:pPr>
            <a:endParaRPr lang="sl-SI" smtClean="0"/>
          </a:p>
          <a:p>
            <a:pPr eaLnBrk="1" hangingPunct="1">
              <a:spcBef>
                <a:spcPct val="0"/>
              </a:spcBef>
              <a:buFontTx/>
              <a:buChar char="-"/>
            </a:pPr>
            <a:r>
              <a:rPr lang="sl-SI" smtClean="0"/>
              <a:t>Glede novih vsebin na www imam v mislih predvsem zadeve, kot je spletna objava interaktivne igre, ki je že sedaj v Svetu energije (energy mix za zadovoljevanje dnevne potrebe po E v SLO), seveda nadgrajena s ključnimi informacijami; če bi šli v to, bi to lahko bil del nagradnega natečaja – tekmovanje za najboljši rezultat – “Kako energetsko oskrbeti mesto/državo?”...ampak nisem prepričana, da boš to uspel skomunicirati do torka interno???</a:t>
            </a:r>
          </a:p>
          <a:p>
            <a:pPr eaLnBrk="1" hangingPunct="1">
              <a:spcBef>
                <a:spcPct val="0"/>
              </a:spcBef>
              <a:buFontTx/>
              <a:buChar char="-"/>
            </a:pPr>
            <a:endParaRPr lang="sl-SI" smtClean="0"/>
          </a:p>
          <a:p>
            <a:pPr eaLnBrk="1" hangingPunct="1">
              <a:spcBef>
                <a:spcPct val="0"/>
              </a:spcBef>
              <a:buFontTx/>
              <a:buChar char="-"/>
            </a:pPr>
            <a:r>
              <a:rPr lang="sl-SI" smtClean="0"/>
              <a:t>Usposabljanje za mentorje (nadaljujem z mojim predlogom z našega zadnjega sestanka, za mentorje organiziramo nekaj urno izobraževanje/usposabljanje, v okviru tega tudi delavnico, kako spodbuditi mlade...)</a:t>
            </a:r>
          </a:p>
          <a:p>
            <a:pPr eaLnBrk="1" hangingPunct="1">
              <a:spcBef>
                <a:spcPct val="0"/>
              </a:spcBef>
              <a:buFontTx/>
              <a:buChar char="-"/>
            </a:pPr>
            <a:endParaRPr lang="sl-SI"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E15E84-FC9D-409A-BA6B-35298AD14653}" type="slidenum">
              <a:rPr lang="sl-SI">
                <a:latin typeface="Arial" charset="0"/>
              </a:rPr>
              <a:pPr>
                <a:defRPr/>
              </a:pPr>
              <a:t>8</a:t>
            </a:fld>
            <a:endParaRPr lang="sl-SI">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l-SI" smtClean="0"/>
              <a:t>Novost – (tudi to je moj predlog sestanka, do katerega si bil sicer skeptičen, zaradi pomanjkanja samozavesti mentorjev za nastope v javnosti itd.) .- vseeno menim, da bi jih bilo dobro pritegniti k intenzivnemu sodelovanju (poudariš jim lahko, da je to pilotno in da si sami ne predstavljamo, kako bo interes/odziv mentorjev)</a:t>
            </a:r>
          </a:p>
          <a:p>
            <a:pPr eaLnBrk="1" hangingPunct="1">
              <a:spcBef>
                <a:spcPct val="0"/>
              </a:spcBef>
            </a:pPr>
            <a:endParaRPr lang="sl-SI" smtClean="0"/>
          </a:p>
          <a:p>
            <a:pPr eaLnBrk="1" hangingPunct="1">
              <a:spcBef>
                <a:spcPct val="0"/>
              </a:spcBef>
            </a:pPr>
            <a:r>
              <a:rPr lang="sl-SI" smtClean="0"/>
              <a:t>Pravila/navodila za ta del bodo prejeli skupaj z gradivi do sredine decembra;</a:t>
            </a:r>
          </a:p>
          <a:p>
            <a:pPr eaLnBrk="1" hangingPunct="1">
              <a:spcBef>
                <a:spcPct val="0"/>
              </a:spcBef>
            </a:pPr>
            <a:r>
              <a:rPr lang="sl-SI" smtClean="0"/>
              <a:t>Namen pa je, prikaz in izmenjava dobre prakse med mentorji glede vključevanja učencev/dijakov v energetske projekte (kako jih navdušiti? Kako jim predstaviti problematiko? Kako jih vključiti v delo? Itd.)</a:t>
            </a:r>
          </a:p>
          <a:p>
            <a:pPr eaLnBrk="1" hangingPunct="1">
              <a:spcBef>
                <a:spcPct val="0"/>
              </a:spcBef>
            </a:pPr>
            <a:r>
              <a:rPr lang="sl-SI" smtClean="0"/>
              <a:t>Če se strinjaš in boš šel v to, predlagam, da tudi poudariš, da to za mentorje NIKAKOR ne pomeni podvajanja dela – namreč prijavijo/predstavijo lahko svoje delo z otroki/mladimi na konkretnem projektu MVSE ali katerokoli drugo aktivnost (tako v sklopu rednega pouka ali raznih dodatnihobšolskih dejavnosti); pogoj je le, da gre za delo z učenci/dijaki in da se tematsko navezuje na energetiko. </a:t>
            </a:r>
          </a:p>
          <a:p>
            <a:pPr eaLnBrk="1" hangingPunct="1">
              <a:spcBef>
                <a:spcPct val="0"/>
              </a:spcBef>
            </a:pPr>
            <a:r>
              <a:rPr lang="sl-SI" smtClean="0"/>
              <a:t>Podrobnosti glede tetga pilotnega natečaja do 15.12.</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910FD86-7E43-4D97-94C6-6081F57FE1E8}" type="slidenum">
              <a:rPr lang="sl-SI">
                <a:latin typeface="Arial" charset="0"/>
              </a:rPr>
              <a:pPr>
                <a:defRPr/>
              </a:pPr>
              <a:t>9</a:t>
            </a:fld>
            <a:endParaRPr lang="sl-SI">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l-SI" smtClean="0"/>
              <a:t>Ta slajd so tehnikalije, zato ne dajem posebnega komentarja.</a:t>
            </a:r>
          </a:p>
          <a:p>
            <a:pPr eaLnBrk="1" hangingPunct="1">
              <a:spcBef>
                <a:spcPct val="0"/>
              </a:spcBef>
            </a:pPr>
            <a:endParaRPr lang="sl-SI" smtClean="0"/>
          </a:p>
          <a:p>
            <a:pPr eaLnBrk="1" hangingPunct="1">
              <a:spcBef>
                <a:spcPct val="0"/>
              </a:spcBef>
            </a:pPr>
            <a:r>
              <a:rPr lang="sl-SI" smtClean="0"/>
              <a:t>Le pri temah glede na stopnje seveda -  to je povsem delovni nabor z moje strani, ki ga ti glede na svoje izkušnjhe/znanje popravi, dopolni... Moje so le okvirni predlogi...</a:t>
            </a:r>
          </a:p>
          <a:p>
            <a:pPr eaLnBrk="1" hangingPunct="1">
              <a:spcBef>
                <a:spcPct val="0"/>
              </a:spcBef>
            </a:pPr>
            <a:endParaRPr lang="sl-SI" smtClean="0"/>
          </a:p>
          <a:p>
            <a:pPr eaLnBrk="1" hangingPunct="1">
              <a:spcBef>
                <a:spcPct val="0"/>
              </a:spcBef>
            </a:pPr>
            <a:r>
              <a:rPr lang="sl-SI" smtClean="0"/>
              <a:t>Pri pričakovanih izdelkih morda dodaš, da pričakujemo predvsem izdelke, ki bodo izkazovali nanje in razumevanje (zato smo letos nekoliko umaknili bolj umetniške oblike sodelovanja, ki so v preteklih letih prevladovale in je bilo iz njih težko/nemogoče izluščiti strokovnost in razumevanje problematike.</a:t>
            </a:r>
          </a:p>
          <a:p>
            <a:pPr eaLnBrk="1" hangingPunct="1">
              <a:spcBef>
                <a:spcPct val="0"/>
              </a:spcBef>
            </a:pPr>
            <a:r>
              <a:rPr lang="sl-SI" smtClean="0"/>
              <a:t>Zato tudi pri merilih poudarek predvsem na skladnosti s projektnimi izhodišči (vsebinsko – gradiva, usposabljanje mentorjev...) in strokovnost; seveda pa naj bo izdelek tudi estetsko dovršen, lepo izdelan in kreativen.</a:t>
            </a:r>
          </a:p>
          <a:p>
            <a:pPr eaLnBrk="1" hangingPunct="1">
              <a:spcBef>
                <a:spcPct val="0"/>
              </a:spcBef>
            </a:pPr>
            <a:endParaRPr lang="sl-SI" smtClean="0"/>
          </a:p>
          <a:p>
            <a:pPr eaLnBrk="1" hangingPunct="1">
              <a:spcBef>
                <a:spcPct val="0"/>
              </a:spcBef>
            </a:pPr>
            <a:r>
              <a:rPr lang="sl-SI" smtClean="0"/>
              <a:t>Podrobnejša navodila glede prijave mentorjev (dobre prakse) bomo posredovali do 15.12., skuaj z gradivi za mentorje in učence/dijake.</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3ECDD8B-0519-4B77-92A8-44C14643D195}" type="slidenum">
              <a:rPr lang="sl-SI">
                <a:latin typeface="Arial" charset="0"/>
              </a:rPr>
              <a:pPr>
                <a:defRPr/>
              </a:pPr>
              <a:t>10</a:t>
            </a:fld>
            <a:endParaRPr lang="sl-SI">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l-SI" smtClean="0"/>
              <a:t>Nagrade</a:t>
            </a:r>
          </a:p>
          <a:p>
            <a:pPr eaLnBrk="1" hangingPunct="1">
              <a:spcBef>
                <a:spcPct val="0"/>
              </a:spcBef>
            </a:pPr>
            <a:endParaRPr lang="sl-SI" smtClean="0"/>
          </a:p>
          <a:p>
            <a:pPr eaLnBrk="1" hangingPunct="1">
              <a:spcBef>
                <a:spcPct val="0"/>
              </a:spcBef>
            </a:pPr>
            <a:r>
              <a:rPr lang="sl-SI" smtClean="0"/>
              <a:t>Sem ostala v okvirih kot je bilo lani... Le darilce bi bilo super, da je tematsko v smeri energije (npr. magnetne kroglice, slinky – kar koli, kar lahko povežemo z energijo, magnetizmom itd.)</a:t>
            </a:r>
          </a:p>
          <a:p>
            <a:pPr eaLnBrk="1" hangingPunct="1">
              <a:spcBef>
                <a:spcPct val="0"/>
              </a:spcBef>
            </a:pPr>
            <a:endParaRPr lang="sl-SI" smtClean="0"/>
          </a:p>
          <a:p>
            <a:pPr eaLnBrk="1" hangingPunct="1">
              <a:spcBef>
                <a:spcPct val="0"/>
              </a:spcBef>
            </a:pPr>
            <a:r>
              <a:rPr lang="sl-SI" smtClean="0"/>
              <a:t>Za ogled elektrarne je bilo s strani vašega vodstva vedno rečeno, da je to zaželeno...</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FAB96DE-901D-4EE1-952A-999B57937B8D}" type="slidenum">
              <a:rPr lang="sl-SI">
                <a:latin typeface="Arial" charset="0"/>
              </a:rPr>
              <a:pPr>
                <a:defRPr/>
              </a:pPr>
              <a:t>11</a:t>
            </a:fld>
            <a:endParaRPr lang="sl-SI">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l-SI" smtClean="0"/>
              <a:t>Mislim, da bi bilo dobro (nujno), da prenovite prijavni obrazec (nisem sigurna, a je bilo treba lani deliti že na Brdu ali smo to urejali kasneje???)</a:t>
            </a:r>
          </a:p>
          <a:p>
            <a:pPr eaLnBrk="1" hangingPunct="1">
              <a:spcBef>
                <a:spcPct val="0"/>
              </a:spcBef>
            </a:pPr>
            <a:endParaRPr lang="sl-SI" smtClean="0"/>
          </a:p>
          <a:p>
            <a:pPr eaLnBrk="1" hangingPunct="1">
              <a:spcBef>
                <a:spcPct val="0"/>
              </a:spcBef>
            </a:pPr>
            <a:r>
              <a:rPr lang="sl-SI" smtClean="0"/>
              <a:t>Roki za prijavo so čisto moj (delovni) predlog, sem pa smiselno pogledala po koledarčku, toliko da ti ne pustim prazno.</a:t>
            </a:r>
          </a:p>
          <a:p>
            <a:pPr eaLnBrk="1" hangingPunct="1">
              <a:spcBef>
                <a:spcPct val="0"/>
              </a:spcBef>
            </a:pPr>
            <a:r>
              <a:rPr lang="sl-SI" smtClean="0"/>
              <a:t>Seveda preveri, po potrebi popravi...</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9FB5DC-610C-4B8B-B38A-68BA6D3EB0A0}" type="slidenum">
              <a:rPr lang="sl-SI">
                <a:latin typeface="Arial" charset="0"/>
              </a:rPr>
              <a:pPr>
                <a:defRPr/>
              </a:pPr>
              <a:t>12</a:t>
            </a:fld>
            <a:endParaRPr lang="sl-SI">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sl-SI" smtClean="0"/>
              <a:t>Na koncu čisto na kratko še o Svetu energije</a:t>
            </a:r>
          </a:p>
          <a:p>
            <a:pPr eaLnBrk="1" hangingPunct="1">
              <a:spcBef>
                <a:spcPct val="0"/>
              </a:spcBef>
            </a:pPr>
            <a:r>
              <a:rPr lang="sl-SI" smtClean="0"/>
              <a:t>(verjetno boš že itak predolg, tako da tole res samo na hitro preleti in 2-3 ključne poudarke, zakaj naj pridejo v KK, da ogled Sveta energije nič ne stane, da se lahko dogovorijo za voden ogled z delavnico + da so delavnice prilagojene starstnim skupinam.  </a:t>
            </a:r>
          </a:p>
          <a:p>
            <a:pPr eaLnBrk="1" hangingPunct="1">
              <a:spcBef>
                <a:spcPct val="0"/>
              </a:spcBef>
            </a:pPr>
            <a:r>
              <a:rPr lang="sl-SI" smtClean="0"/>
              <a:t>Pika;-)</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CB2888C-7A05-4E94-808A-EC066BA55988}" type="slidenum">
              <a:rPr lang="sl-SI">
                <a:latin typeface="Arial" charset="0"/>
              </a:rPr>
              <a:pPr>
                <a:defRPr/>
              </a:pPr>
              <a:t>13</a:t>
            </a:fld>
            <a:endParaRPr lang="sl-SI">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500306"/>
            <a:ext cx="7772400" cy="1143008"/>
          </a:xfrm>
        </p:spPr>
        <p:txBody>
          <a:bodyPr anchor="t">
            <a:normAutofit/>
          </a:bodyPr>
          <a:lstStyle>
            <a:lvl1pPr algn="l">
              <a:lnSpc>
                <a:spcPts val="4200"/>
              </a:lnSpc>
              <a:defRPr sz="4000" b="1" spc="-100" baseline="0"/>
            </a:lvl1pPr>
          </a:lstStyle>
          <a:p>
            <a:r>
              <a:rPr lang="en-US" dirty="0" smtClean="0"/>
              <a:t>Click to edit Master title style</a:t>
            </a:r>
            <a:endParaRPr lang="sl-SI" dirty="0"/>
          </a:p>
        </p:txBody>
      </p:sp>
      <p:sp>
        <p:nvSpPr>
          <p:cNvPr id="3" name="Subtitle 2"/>
          <p:cNvSpPr>
            <a:spLocks noGrp="1"/>
          </p:cNvSpPr>
          <p:nvPr>
            <p:ph type="subTitle" idx="1"/>
          </p:nvPr>
        </p:nvSpPr>
        <p:spPr>
          <a:xfrm>
            <a:off x="1214414" y="3714752"/>
            <a:ext cx="6400800" cy="1752600"/>
          </a:xfrm>
        </p:spPr>
        <p:txBody>
          <a:bodyPr>
            <a:normAutofit/>
          </a:bodyPr>
          <a:lstStyle>
            <a:lvl1pPr marL="0" indent="0" algn="l">
              <a:lnSpc>
                <a:spcPts val="2400"/>
              </a:lnSpc>
              <a:buNone/>
              <a:defRPr sz="2400" b="1" spc="-1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7686700" cy="725470"/>
          </a:xfrm>
        </p:spPr>
        <p:txBody>
          <a:bodyPr anchor="t">
            <a:normAutofit/>
          </a:bodyPr>
          <a:lstStyle>
            <a:lvl1pPr algn="l">
              <a:defRPr sz="3600" b="1" spc="-100" baseline="0"/>
            </a:lvl1pPr>
          </a:lstStyle>
          <a:p>
            <a:r>
              <a:rPr lang="en-US" dirty="0" smtClean="0"/>
              <a:t>Click to edit Master title style</a:t>
            </a:r>
            <a:endParaRPr lang="sl-SI" dirty="0"/>
          </a:p>
        </p:txBody>
      </p:sp>
      <p:sp>
        <p:nvSpPr>
          <p:cNvPr id="3" name="Content Placeholder 2"/>
          <p:cNvSpPr>
            <a:spLocks noGrp="1"/>
          </p:cNvSpPr>
          <p:nvPr>
            <p:ph idx="1"/>
          </p:nvPr>
        </p:nvSpPr>
        <p:spPr>
          <a:xfrm>
            <a:off x="457200" y="1285860"/>
            <a:ext cx="7686700" cy="4525963"/>
          </a:xfrm>
        </p:spPr>
        <p:txBody>
          <a:bodyPr>
            <a:normAutofit/>
          </a:bodyPr>
          <a:lstStyle>
            <a:lvl1pPr>
              <a:buNone/>
              <a:defRPr sz="2000" spc="-100">
                <a:solidFill>
                  <a:schemeClr val="tx1"/>
                </a:solidFill>
              </a:defRPr>
            </a:lvl1pPr>
            <a:lvl2pPr marL="0" indent="0">
              <a:spcBef>
                <a:spcPts val="1200"/>
              </a:spcBef>
              <a:buNone/>
              <a:defRPr sz="1800" kern="1200" spc="-100" baseline="0">
                <a:solidFill>
                  <a:schemeClr val="bg2"/>
                </a:solidFill>
              </a:defRPr>
            </a:lvl2pPr>
            <a:lvl3pPr marL="0" indent="177800">
              <a:spcBef>
                <a:spcPts val="1200"/>
              </a:spcBef>
              <a:defRPr sz="1800" spc="-100">
                <a:solidFill>
                  <a:schemeClr val="bg2"/>
                </a:solidFill>
              </a:defRPr>
            </a:lvl3pPr>
            <a:lvl4pPr marL="177800" indent="179388">
              <a:defRPr sz="1400" spc="-100">
                <a:solidFill>
                  <a:schemeClr val="bg2"/>
                </a:solidFill>
              </a:defRPr>
            </a:lvl4pPr>
            <a:lvl5pPr marL="0" indent="0">
              <a:spcBef>
                <a:spcPts val="1200"/>
              </a:spcBef>
              <a:buNone/>
              <a:defRPr sz="1800" spc="-100" baseline="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Tree>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1"/>
          </a:solidFill>
          <a:latin typeface="Verdana" charset="0"/>
          <a:ea typeface="ヒラギノ角ゴ Pro W3" charset="-128"/>
          <a:cs typeface="ヒラギノ角ゴ Pro W3" charset="-128"/>
        </a:defRPr>
      </a:lvl5pPr>
      <a:lvl6pPr marL="457200" algn="ctr" rtl="0" fontAlgn="base">
        <a:spcBef>
          <a:spcPct val="0"/>
        </a:spcBef>
        <a:spcAft>
          <a:spcPct val="0"/>
        </a:spcAft>
        <a:defRPr sz="4400">
          <a:solidFill>
            <a:schemeClr val="tx1"/>
          </a:solidFill>
          <a:latin typeface="Verdana" charset="0"/>
        </a:defRPr>
      </a:lvl6pPr>
      <a:lvl7pPr marL="914400" algn="ctr" rtl="0" fontAlgn="base">
        <a:spcBef>
          <a:spcPct val="0"/>
        </a:spcBef>
        <a:spcAft>
          <a:spcPct val="0"/>
        </a:spcAft>
        <a:defRPr sz="4400">
          <a:solidFill>
            <a:schemeClr val="tx1"/>
          </a:solidFill>
          <a:latin typeface="Verdana" charset="0"/>
        </a:defRPr>
      </a:lvl7pPr>
      <a:lvl8pPr marL="1371600" algn="ctr" rtl="0" fontAlgn="base">
        <a:spcBef>
          <a:spcPct val="0"/>
        </a:spcBef>
        <a:spcAft>
          <a:spcPct val="0"/>
        </a:spcAft>
        <a:defRPr sz="4400">
          <a:solidFill>
            <a:schemeClr val="tx1"/>
          </a:solidFill>
          <a:latin typeface="Verdana" charset="0"/>
        </a:defRPr>
      </a:lvl8pPr>
      <a:lvl9pPr marL="1828800" algn="ctr" rtl="0" fontAlgn="base">
        <a:spcBef>
          <a:spcPct val="0"/>
        </a:spcBef>
        <a:spcAft>
          <a:spcPct val="0"/>
        </a:spcAft>
        <a:defRPr sz="4400">
          <a:solidFill>
            <a:schemeClr val="tx1"/>
          </a:solidFill>
          <a:latin typeface="Verdana"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ladi-svet-energije.s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www.svet-energije.s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ladi-svet-energije.s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omments" Target="../comments/comment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38" y="2646363"/>
            <a:ext cx="7772400" cy="1143000"/>
          </a:xfrm>
        </p:spPr>
        <p:txBody>
          <a:bodyPr/>
          <a:lstStyle/>
          <a:p>
            <a:pPr eaLnBrk="1" hangingPunct="1">
              <a:defRPr/>
            </a:pPr>
            <a:r>
              <a:rPr lang="sl-SI" dirty="0" smtClean="0">
                <a:ea typeface="ヒラギノ角ゴ Pro W3"/>
                <a:cs typeface="ヒラギノ角ゴ Pro W3"/>
              </a:rPr>
              <a:t>Mladi v svetu energije</a:t>
            </a:r>
            <a:endParaRPr lang="en-US" dirty="0" smtClean="0">
              <a:ea typeface="ヒラギノ角ゴ Pro W3"/>
              <a:cs typeface="ヒラギノ角ゴ Pro W3"/>
            </a:endParaRPr>
          </a:p>
        </p:txBody>
      </p:sp>
      <p:sp>
        <p:nvSpPr>
          <p:cNvPr id="3" name="Subtitle 2"/>
          <p:cNvSpPr>
            <a:spLocks noGrp="1"/>
          </p:cNvSpPr>
          <p:nvPr>
            <p:ph type="subTitle" idx="1"/>
          </p:nvPr>
        </p:nvSpPr>
        <p:spPr>
          <a:xfrm>
            <a:off x="1214438" y="3714750"/>
            <a:ext cx="6400800" cy="2451100"/>
          </a:xfrm>
        </p:spPr>
        <p:txBody>
          <a:bodyPr>
            <a:normAutofit fontScale="47500" lnSpcReduction="20000"/>
          </a:bodyPr>
          <a:lstStyle/>
          <a:p>
            <a:pPr eaLnBrk="1" hangingPunct="1">
              <a:buFont typeface="Arial" pitchFamily="34" charset="0"/>
              <a:buNone/>
              <a:defRPr/>
            </a:pPr>
            <a:r>
              <a:rPr lang="sl-SI" sz="3800" dirty="0" smtClean="0">
                <a:ea typeface="ヒラギノ角ゴ Pro W3"/>
                <a:cs typeface="ヒラギノ角ゴ Pro W3"/>
              </a:rPr>
              <a:t>Predstavitev projekta </a:t>
            </a:r>
          </a:p>
          <a:p>
            <a:pPr eaLnBrk="1" hangingPunct="1">
              <a:buFont typeface="Arial" pitchFamily="34" charset="0"/>
              <a:buNone/>
              <a:defRPr/>
            </a:pPr>
            <a:r>
              <a:rPr lang="sl-SI" sz="3800" dirty="0" smtClean="0">
                <a:ea typeface="ヒラギノ角ゴ Pro W3"/>
                <a:cs typeface="ヒラギノ角ゴ Pro W3"/>
              </a:rPr>
              <a:t>v šolskem letu 2012/13</a:t>
            </a:r>
          </a:p>
          <a:p>
            <a:pPr eaLnBrk="1" hangingPunct="1">
              <a:buFont typeface="Arial" pitchFamily="34" charset="0"/>
              <a:buNone/>
              <a:defRPr/>
            </a:pPr>
            <a:endParaRPr lang="sl-SI" dirty="0" smtClean="0">
              <a:ea typeface="ヒラギノ角ゴ Pro W3"/>
              <a:cs typeface="ヒラギノ角ゴ Pro W3"/>
            </a:endParaRPr>
          </a:p>
          <a:p>
            <a:pPr eaLnBrk="1" hangingPunct="1">
              <a:buFont typeface="Arial" pitchFamily="34" charset="0"/>
              <a:buNone/>
              <a:defRPr/>
            </a:pPr>
            <a:endParaRPr lang="sl-SI" dirty="0" smtClean="0">
              <a:ea typeface="ヒラギノ角ゴ Pro W3"/>
              <a:cs typeface="ヒラギノ角ゴ Pro W3"/>
            </a:endParaRPr>
          </a:p>
          <a:p>
            <a:pPr eaLnBrk="1" hangingPunct="1">
              <a:buFont typeface="Arial" pitchFamily="34" charset="0"/>
              <a:buNone/>
              <a:defRPr/>
            </a:pPr>
            <a:r>
              <a:rPr lang="sl-SI" dirty="0" smtClean="0">
                <a:ea typeface="ヒラギノ角ゴ Pro W3"/>
                <a:cs typeface="ヒラギノ角ゴ Pro W3"/>
              </a:rPr>
              <a:t>Garsia Kosinac</a:t>
            </a:r>
          </a:p>
          <a:p>
            <a:pPr eaLnBrk="1" hangingPunct="1">
              <a:buFont typeface="Arial" pitchFamily="34" charset="0"/>
              <a:buNone/>
              <a:defRPr/>
            </a:pPr>
            <a:r>
              <a:rPr lang="sl-SI" dirty="0" smtClean="0">
                <a:ea typeface="ヒラギノ角ゴ Pro W3"/>
                <a:cs typeface="ヒラギノ角ゴ Pro W3"/>
              </a:rPr>
              <a:t>strokovni sodelavec, GEN energija</a:t>
            </a:r>
          </a:p>
          <a:p>
            <a:pPr eaLnBrk="1" hangingPunct="1">
              <a:buFont typeface="Arial" pitchFamily="34" charset="0"/>
              <a:buNone/>
              <a:defRPr/>
            </a:pPr>
            <a:r>
              <a:rPr lang="sl-SI" dirty="0" smtClean="0">
                <a:ea typeface="ヒラギノ角ゴ Pro W3"/>
                <a:cs typeface="ヒラギノ角ゴ Pro W3"/>
              </a:rPr>
              <a:t>garsia.kosinac@gen-energija.si</a:t>
            </a:r>
            <a:endParaRPr lang="en-US" dirty="0" smtClean="0">
              <a:ea typeface="ヒラギノ角ゴ Pro W3"/>
              <a:cs typeface="ヒラギノ角ゴ Pro W3"/>
            </a:endParaRPr>
          </a:p>
        </p:txBody>
      </p:sp>
      <p:sp>
        <p:nvSpPr>
          <p:cNvPr id="7171" name="Date Placeholder 3"/>
          <p:cNvSpPr txBox="1">
            <a:spLocks/>
          </p:cNvSpPr>
          <p:nvPr/>
        </p:nvSpPr>
        <p:spPr bwMode="auto">
          <a:xfrm>
            <a:off x="2590800" y="6286500"/>
            <a:ext cx="3471863" cy="365125"/>
          </a:xfrm>
          <a:prstGeom prst="rect">
            <a:avLst/>
          </a:prstGeom>
          <a:noFill/>
          <a:ln w="9525">
            <a:noFill/>
            <a:miter lim="800000"/>
            <a:headEnd/>
            <a:tailEnd/>
          </a:ln>
        </p:spPr>
        <p:txBody>
          <a:bodyPr/>
          <a:lstStyle/>
          <a:p>
            <a:pPr algn="ctr"/>
            <a:r>
              <a:rPr lang="sl-SI" sz="1400">
                <a:latin typeface="Verdana" pitchFamily="34" charset="0"/>
              </a:rPr>
              <a:t>Brdo pri Kranju, 25. 9. 2012</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7686675" cy="725487"/>
          </a:xfrm>
        </p:spPr>
        <p:txBody>
          <a:bodyPr/>
          <a:lstStyle/>
          <a:p>
            <a:pPr>
              <a:defRPr/>
            </a:pPr>
            <a:r>
              <a:rPr lang="sl-SI" sz="2800" dirty="0" smtClean="0"/>
              <a:t>Nagradni natečaj</a:t>
            </a:r>
            <a:endParaRPr lang="sl-SI" sz="2800" dirty="0"/>
          </a:p>
        </p:txBody>
      </p:sp>
      <p:sp>
        <p:nvSpPr>
          <p:cNvPr id="7" name="Content Placeholder 6"/>
          <p:cNvSpPr>
            <a:spLocks noGrp="1"/>
          </p:cNvSpPr>
          <p:nvPr>
            <p:ph idx="1"/>
          </p:nvPr>
        </p:nvSpPr>
        <p:spPr>
          <a:xfrm>
            <a:off x="468313" y="765175"/>
            <a:ext cx="7686675" cy="5688013"/>
          </a:xfrm>
        </p:spPr>
        <p:txBody>
          <a:bodyPr>
            <a:normAutofit fontScale="92500" lnSpcReduction="10000"/>
          </a:bodyPr>
          <a:lstStyle/>
          <a:p>
            <a:pPr>
              <a:buFontTx/>
              <a:buChar char="-"/>
              <a:defRPr/>
            </a:pPr>
            <a:r>
              <a:rPr lang="sl-SI" dirty="0" smtClean="0"/>
              <a:t>Sodelujejo lahko: OŠ, SŠ, šolski centri, dijaški domovi</a:t>
            </a:r>
          </a:p>
          <a:p>
            <a:pPr>
              <a:buFontTx/>
              <a:buChar char="-"/>
              <a:defRPr/>
            </a:pPr>
            <a:r>
              <a:rPr lang="sl-SI" b="1" dirty="0" smtClean="0"/>
              <a:t>Razpisane teme </a:t>
            </a:r>
            <a:r>
              <a:rPr lang="sl-SI" dirty="0" smtClean="0"/>
              <a:t>(konkretizacija v gradivih – do 15.12.):</a:t>
            </a:r>
          </a:p>
          <a:p>
            <a:pPr marL="342900" lvl="1" indent="-342900">
              <a:buFont typeface="Arial" pitchFamily="34" charset="0"/>
              <a:buNone/>
              <a:defRPr/>
            </a:pPr>
            <a:r>
              <a:rPr lang="sl-SI" u="sng" dirty="0" smtClean="0"/>
              <a:t>Prva in druga triada OŠ </a:t>
            </a:r>
            <a:r>
              <a:rPr lang="sl-SI" dirty="0" smtClean="0"/>
              <a:t>: Kaj je energija? / Zakaj potrebujem energijo?  / Od kod pride elektrika (in kam gre potem)? / Življenje brez elektrike…</a:t>
            </a:r>
          </a:p>
          <a:p>
            <a:pPr marL="342900" lvl="1" indent="-342900">
              <a:buFont typeface="Arial" pitchFamily="34" charset="0"/>
              <a:buNone/>
              <a:defRPr/>
            </a:pPr>
            <a:r>
              <a:rPr lang="sl-SI" u="sng" dirty="0" smtClean="0"/>
              <a:t>Tretja triada OŠ</a:t>
            </a:r>
            <a:r>
              <a:rPr lang="sl-SI" dirty="0" smtClean="0"/>
              <a:t>: Kroženje energije Sonce –rastline-premog, sonce-voda-HE, Načini proizvodnje EE (v SLO in svetu) / Pomen jedrske energije / Pomen vodne energije / primerjava energetskih virov…</a:t>
            </a:r>
          </a:p>
          <a:p>
            <a:pPr marL="342900" lvl="1" indent="-342900">
              <a:buFont typeface="Arial" pitchFamily="34" charset="0"/>
              <a:buNone/>
              <a:defRPr/>
            </a:pPr>
            <a:r>
              <a:rPr lang="sl-SI" u="sng" dirty="0" smtClean="0"/>
              <a:t>Srednja šola</a:t>
            </a:r>
            <a:r>
              <a:rPr lang="sl-SI" dirty="0" smtClean="0"/>
              <a:t>: Primerjava energetskih virov, energetika in trajnostni razvoj – Trajnostni viri energije / Radioaktivnost v vsakdanjem življenju / Prihodnost oskrbe z električno energijo v Sloveniji…</a:t>
            </a:r>
          </a:p>
          <a:p>
            <a:pPr marL="342900" lvl="1" indent="-342900">
              <a:buFontTx/>
              <a:buChar char="-"/>
              <a:defRPr/>
            </a:pPr>
            <a:r>
              <a:rPr lang="sl-SI" sz="2000" b="1" dirty="0" smtClean="0">
                <a:solidFill>
                  <a:schemeClr val="tx1"/>
                </a:solidFill>
                <a:cs typeface="ヒラギノ角ゴ Pro W3" charset="-128"/>
              </a:rPr>
              <a:t>Pričakovani izdelki </a:t>
            </a:r>
            <a:r>
              <a:rPr lang="sl-SI" sz="2000" dirty="0" smtClean="0">
                <a:solidFill>
                  <a:schemeClr val="tx1"/>
                </a:solidFill>
                <a:cs typeface="ヒラギノ角ゴ Pro W3" charset="-128"/>
              </a:rPr>
              <a:t>(po izboru učencev/dijakov oziroma mentorjev) – </a:t>
            </a:r>
            <a:r>
              <a:rPr lang="sl-SI" sz="2000" u="sng" dirty="0" smtClean="0">
                <a:solidFill>
                  <a:schemeClr val="tx1"/>
                </a:solidFill>
                <a:cs typeface="ヒラギノ角ゴ Pro W3" charset="-128"/>
              </a:rPr>
              <a:t>5 možnosti</a:t>
            </a:r>
            <a:r>
              <a:rPr lang="sl-SI" sz="2000" dirty="0" smtClean="0">
                <a:solidFill>
                  <a:schemeClr val="tx1"/>
                </a:solidFill>
                <a:cs typeface="ヒラギノ角ゴ Pro W3" charset="-128"/>
              </a:rPr>
              <a:t>: maketa, plakat/poster, grafični prikaz, strip, dokumentarni videoposnetek</a:t>
            </a:r>
          </a:p>
          <a:p>
            <a:pPr marL="342900" lvl="1" indent="-342900">
              <a:buFontTx/>
              <a:buChar char="-"/>
              <a:defRPr/>
            </a:pPr>
            <a:r>
              <a:rPr lang="sl-SI" sz="2000" b="1" dirty="0" smtClean="0">
                <a:solidFill>
                  <a:schemeClr val="tx1"/>
                </a:solidFill>
                <a:cs typeface="ヒラギノ角ゴ Pro W3" charset="-128"/>
              </a:rPr>
              <a:t>Merila za ocenjevanje</a:t>
            </a:r>
            <a:r>
              <a:rPr lang="sl-SI" sz="2000" dirty="0" smtClean="0">
                <a:solidFill>
                  <a:schemeClr val="tx1"/>
                </a:solidFill>
                <a:cs typeface="ヒラギノ角ゴ Pro W3" charset="-128"/>
              </a:rPr>
              <a:t>: </a:t>
            </a:r>
            <a:r>
              <a:rPr lang="sl-SI" sz="2000" u="sng" dirty="0" smtClean="0">
                <a:solidFill>
                  <a:schemeClr val="tx1"/>
                </a:solidFill>
                <a:cs typeface="ヒラギノ角ゴ Pro W3" charset="-128"/>
              </a:rPr>
              <a:t>skladnost z izhodišči, strokovnost</a:t>
            </a:r>
            <a:r>
              <a:rPr lang="sl-SI" sz="2000" dirty="0" smtClean="0">
                <a:solidFill>
                  <a:schemeClr val="tx1"/>
                </a:solidFill>
                <a:cs typeface="ヒラギノ角ゴ Pro W3" charset="-128"/>
              </a:rPr>
              <a:t>, kreativnost in dovršenost</a:t>
            </a:r>
          </a:p>
          <a:p>
            <a:pPr marL="342900" lvl="1" indent="-342900">
              <a:buFontTx/>
              <a:buChar char="-"/>
              <a:defRPr/>
            </a:pPr>
            <a:r>
              <a:rPr lang="sl-SI" sz="2000" b="1" dirty="0" smtClean="0">
                <a:solidFill>
                  <a:schemeClr val="tx1"/>
                </a:solidFill>
                <a:cs typeface="ヒラギノ角ゴ Pro W3" charset="-128"/>
              </a:rPr>
              <a:t>Novost - natečaj za mentorje</a:t>
            </a:r>
            <a:r>
              <a:rPr lang="sl-SI" sz="2000" dirty="0" smtClean="0">
                <a:solidFill>
                  <a:schemeClr val="tx1"/>
                </a:solidFill>
                <a:cs typeface="ヒラギノ角ゴ Pro W3" charset="-128"/>
              </a:rPr>
              <a:t>: iščemo dobre prakse energetskega ozaveščanja; prijava poteka dela z učenci/dijaki (projekt MVSE ali druge aktivnosti na temo energije/energetike)</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7686675" cy="725487"/>
          </a:xfrm>
        </p:spPr>
        <p:txBody>
          <a:bodyPr/>
          <a:lstStyle/>
          <a:p>
            <a:pPr>
              <a:defRPr/>
            </a:pPr>
            <a:r>
              <a:rPr lang="sl-SI" sz="2800" dirty="0" smtClean="0"/>
              <a:t>Nagrade</a:t>
            </a:r>
            <a:endParaRPr lang="sl-SI" sz="2800" dirty="0"/>
          </a:p>
        </p:txBody>
      </p:sp>
      <p:sp>
        <p:nvSpPr>
          <p:cNvPr id="3" name="Content Placeholder 2"/>
          <p:cNvSpPr>
            <a:spLocks noGrp="1"/>
          </p:cNvSpPr>
          <p:nvPr>
            <p:ph idx="1"/>
          </p:nvPr>
        </p:nvSpPr>
        <p:spPr>
          <a:xfrm>
            <a:off x="457200" y="1285875"/>
            <a:ext cx="7686675" cy="4525963"/>
          </a:xfrm>
        </p:spPr>
        <p:txBody>
          <a:bodyPr/>
          <a:lstStyle/>
          <a:p>
            <a:pPr>
              <a:buFont typeface="Arial" pitchFamily="34" charset="0"/>
              <a:buChar char="•"/>
              <a:defRPr/>
            </a:pPr>
            <a:r>
              <a:rPr lang="sl-SI" sz="2200" b="1" dirty="0" smtClean="0"/>
              <a:t>Za učence </a:t>
            </a:r>
            <a:r>
              <a:rPr lang="sl-SI" sz="2200" dirty="0" smtClean="0"/>
              <a:t>(najboljši projekt v vsaki starostni skupini, skupaj 4 nagrajene skupine z do 5 učenci/dijaki):</a:t>
            </a:r>
          </a:p>
          <a:p>
            <a:pPr lvl="3">
              <a:buFont typeface="Arial" pitchFamily="34" charset="0"/>
              <a:buNone/>
              <a:defRPr/>
            </a:pPr>
            <a:r>
              <a:rPr lang="sl-SI" sz="1800" dirty="0" smtClean="0"/>
              <a:t>a.) </a:t>
            </a:r>
            <a:r>
              <a:rPr lang="sl-SI" sz="1800" b="1" dirty="0" smtClean="0"/>
              <a:t>obisk Sveta energije </a:t>
            </a:r>
            <a:r>
              <a:rPr lang="sl-SI" sz="1800" dirty="0" smtClean="0"/>
              <a:t>– multimedijskega središča o energiji in </a:t>
            </a:r>
          </a:p>
          <a:p>
            <a:pPr lvl="3">
              <a:buFont typeface="Arial" pitchFamily="34" charset="0"/>
              <a:buNone/>
              <a:defRPr/>
            </a:pPr>
            <a:r>
              <a:rPr lang="sl-SI" sz="1800" dirty="0" smtClean="0"/>
              <a:t>energetiki v Krškem in udeležba na posebnem “</a:t>
            </a:r>
            <a:r>
              <a:rPr lang="sl-SI" sz="1800" b="1" dirty="0" smtClean="0"/>
              <a:t>eksperimentalnem dogodku</a:t>
            </a:r>
            <a:r>
              <a:rPr lang="sl-SI" sz="1800" dirty="0" smtClean="0"/>
              <a:t>”,</a:t>
            </a:r>
          </a:p>
          <a:p>
            <a:pPr lvl="3">
              <a:buFont typeface="Arial" pitchFamily="34" charset="0"/>
              <a:buNone/>
              <a:defRPr/>
            </a:pPr>
            <a:r>
              <a:rPr lang="sl-SI" sz="1800" dirty="0" smtClean="0"/>
              <a:t>b.) </a:t>
            </a:r>
            <a:r>
              <a:rPr lang="sl-SI" sz="1800" b="1" dirty="0" smtClean="0"/>
              <a:t>pogostitev</a:t>
            </a:r>
            <a:r>
              <a:rPr lang="sl-SI" sz="1800" dirty="0" smtClean="0"/>
              <a:t>,</a:t>
            </a:r>
          </a:p>
          <a:p>
            <a:pPr lvl="3">
              <a:buFont typeface="Arial" pitchFamily="34" charset="0"/>
              <a:buNone/>
              <a:defRPr/>
            </a:pPr>
            <a:r>
              <a:rPr lang="sl-SI" sz="1800" dirty="0" smtClean="0"/>
              <a:t>c.) poučno </a:t>
            </a:r>
            <a:r>
              <a:rPr lang="sl-SI" sz="1800" b="1" dirty="0" smtClean="0"/>
              <a:t>darilce</a:t>
            </a:r>
            <a:r>
              <a:rPr lang="sl-SI" sz="1800" dirty="0" smtClean="0"/>
              <a:t> (povezano z energijo/energetiko).</a:t>
            </a:r>
          </a:p>
          <a:p>
            <a:pPr lvl="3">
              <a:buFont typeface="Arial" pitchFamily="34" charset="0"/>
              <a:buChar char="–"/>
              <a:defRPr/>
            </a:pPr>
            <a:endParaRPr lang="sl-SI" dirty="0" smtClean="0"/>
          </a:p>
          <a:p>
            <a:pPr lvl="3">
              <a:buFont typeface="Arial" pitchFamily="34" charset="0"/>
              <a:buNone/>
              <a:defRPr/>
            </a:pPr>
            <a:endParaRPr lang="sl-SI" dirty="0" smtClean="0"/>
          </a:p>
          <a:p>
            <a:pPr>
              <a:buFont typeface="Arial" pitchFamily="34" charset="0"/>
              <a:buChar char="•"/>
              <a:defRPr/>
            </a:pPr>
            <a:r>
              <a:rPr lang="sl-SI" sz="2200" b="1" dirty="0" smtClean="0"/>
              <a:t>Za mentorje (najboljše prakse): </a:t>
            </a:r>
            <a:endParaRPr lang="sl-SI" dirty="0" smtClean="0"/>
          </a:p>
          <a:p>
            <a:pPr lvl="3">
              <a:buFont typeface="Arial" pitchFamily="34" charset="0"/>
              <a:buChar char="–"/>
              <a:defRPr/>
            </a:pPr>
            <a:r>
              <a:rPr lang="sl-SI" sz="2200" dirty="0" smtClean="0"/>
              <a:t> </a:t>
            </a:r>
            <a:r>
              <a:rPr lang="sl-SI" sz="1800" dirty="0" smtClean="0"/>
              <a:t>enako kot za učence/dijake (zgoraj, a. do c.) + dodatno: nekaj-mesečna naročnina na poljudno-znanstveno revijo.</a:t>
            </a:r>
          </a:p>
          <a:p>
            <a:pPr>
              <a:buFont typeface="Arial" pitchFamily="34" charset="0"/>
              <a:buNone/>
              <a:defRPr/>
            </a:pPr>
            <a:endParaRPr lang="sl-SI" sz="2200" dirty="0" smtClean="0"/>
          </a:p>
          <a:p>
            <a:pPr lvl="2">
              <a:buFont typeface="Arial" pitchFamily="34" charset="0"/>
              <a:buNone/>
              <a:defRPr/>
            </a:pPr>
            <a:endParaRPr lang="sl-SI" dirty="0" smtClean="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7686675" cy="725487"/>
          </a:xfrm>
        </p:spPr>
        <p:txBody>
          <a:bodyPr/>
          <a:lstStyle/>
          <a:p>
            <a:pPr>
              <a:defRPr/>
            </a:pPr>
            <a:r>
              <a:rPr lang="sl-SI" dirty="0" smtClean="0"/>
              <a:t>Prijava projekta</a:t>
            </a:r>
            <a:endParaRPr lang="sl-SI" dirty="0"/>
          </a:p>
        </p:txBody>
      </p:sp>
      <p:sp>
        <p:nvSpPr>
          <p:cNvPr id="3" name="Content Placeholder 2"/>
          <p:cNvSpPr>
            <a:spLocks noGrp="1"/>
          </p:cNvSpPr>
          <p:nvPr>
            <p:ph idx="1"/>
          </p:nvPr>
        </p:nvSpPr>
        <p:spPr>
          <a:xfrm>
            <a:off x="457200" y="1285875"/>
            <a:ext cx="5554663" cy="4806950"/>
          </a:xfrm>
        </p:spPr>
        <p:txBody>
          <a:bodyPr>
            <a:normAutofit fontScale="77500" lnSpcReduction="20000"/>
          </a:bodyPr>
          <a:lstStyle/>
          <a:p>
            <a:pPr>
              <a:buFont typeface="Arial" pitchFamily="34" charset="0"/>
              <a:buChar char="•"/>
              <a:defRPr/>
            </a:pPr>
            <a:r>
              <a:rPr lang="sl-SI" sz="2800" b="1" dirty="0" smtClean="0"/>
              <a:t>Način prijave</a:t>
            </a:r>
            <a:r>
              <a:rPr lang="sl-SI" sz="2800" dirty="0" smtClean="0"/>
              <a:t>: izpolnjeni obrazec “Mladi v svetu energije-prijava” dostopen na </a:t>
            </a:r>
            <a:r>
              <a:rPr lang="sl-SI" sz="2800" dirty="0" smtClean="0">
                <a:hlinkClick r:id="rId3"/>
              </a:rPr>
              <a:t>www.mladi-svet-energije.si</a:t>
            </a:r>
            <a:endParaRPr lang="sl-SI" sz="2800" dirty="0" smtClean="0"/>
          </a:p>
          <a:p>
            <a:pPr>
              <a:buFont typeface="Arial" pitchFamily="34" charset="0"/>
              <a:buNone/>
              <a:defRPr/>
            </a:pPr>
            <a:endParaRPr lang="sl-SI" sz="2800" dirty="0" smtClean="0"/>
          </a:p>
          <a:p>
            <a:pPr>
              <a:buFont typeface="Arial" pitchFamily="34" charset="0"/>
              <a:buChar char="•"/>
              <a:defRPr/>
            </a:pPr>
            <a:r>
              <a:rPr lang="sl-SI" sz="2800" b="1" dirty="0" smtClean="0"/>
              <a:t>Naslov za pošiljanje</a:t>
            </a:r>
            <a:r>
              <a:rPr lang="sl-SI" sz="2800" dirty="0" smtClean="0"/>
              <a:t>: info@mladi-svet-energije.si.</a:t>
            </a:r>
          </a:p>
          <a:p>
            <a:pPr>
              <a:buFont typeface="Arial" pitchFamily="34" charset="0"/>
              <a:buNone/>
              <a:defRPr/>
            </a:pPr>
            <a:endParaRPr lang="sl-SI" sz="2800" dirty="0" smtClean="0"/>
          </a:p>
          <a:p>
            <a:pPr>
              <a:buFont typeface="Arial" pitchFamily="34" charset="0"/>
              <a:buChar char="•"/>
              <a:defRPr/>
            </a:pPr>
            <a:r>
              <a:rPr lang="sl-SI" sz="2800" b="1" dirty="0" smtClean="0"/>
              <a:t>Rok za prijavo</a:t>
            </a:r>
            <a:r>
              <a:rPr lang="sl-SI" sz="2800" dirty="0" smtClean="0"/>
              <a:t>:</a:t>
            </a:r>
            <a:r>
              <a:rPr lang="sl-SI" sz="2800" b="1" dirty="0" smtClean="0"/>
              <a:t> </a:t>
            </a:r>
            <a:r>
              <a:rPr lang="sl-SI" sz="2800" dirty="0" smtClean="0"/>
              <a:t>petek, 17. maj 2013</a:t>
            </a:r>
          </a:p>
          <a:p>
            <a:pPr>
              <a:buFont typeface="Arial" pitchFamily="34" charset="0"/>
              <a:buNone/>
              <a:defRPr/>
            </a:pPr>
            <a:endParaRPr lang="sl-SI" sz="2800" dirty="0" smtClean="0"/>
          </a:p>
          <a:p>
            <a:pPr>
              <a:buFont typeface="Arial" pitchFamily="34" charset="0"/>
              <a:buChar char="•"/>
              <a:defRPr/>
            </a:pPr>
            <a:r>
              <a:rPr lang="sl-SI" sz="2800" b="1" dirty="0" smtClean="0"/>
              <a:t>Razglasitev najboljših: </a:t>
            </a:r>
          </a:p>
          <a:p>
            <a:pPr>
              <a:buFont typeface="Arial" pitchFamily="34" charset="0"/>
              <a:buNone/>
              <a:defRPr/>
            </a:pPr>
            <a:r>
              <a:rPr lang="sl-SI" sz="2800" b="1" dirty="0" smtClean="0"/>
              <a:t>	</a:t>
            </a:r>
            <a:r>
              <a:rPr lang="sl-SI" sz="2800" dirty="0" smtClean="0"/>
              <a:t>najkasneje do pon., 27. maja 2013</a:t>
            </a:r>
          </a:p>
          <a:p>
            <a:pPr>
              <a:buFont typeface="Arial" pitchFamily="34" charset="0"/>
              <a:buNone/>
              <a:defRPr/>
            </a:pPr>
            <a:endParaRPr lang="sl-SI" sz="2800" dirty="0" smtClean="0"/>
          </a:p>
          <a:p>
            <a:pPr>
              <a:buFont typeface="Arial" pitchFamily="34" charset="0"/>
              <a:buChar char="•"/>
              <a:defRPr/>
            </a:pPr>
            <a:r>
              <a:rPr lang="sl-SI" sz="2800" b="1" dirty="0"/>
              <a:t>Podelitev </a:t>
            </a:r>
            <a:r>
              <a:rPr lang="sl-SI" sz="2800" b="1" dirty="0" smtClean="0"/>
              <a:t>nagrad:  </a:t>
            </a:r>
            <a:r>
              <a:rPr lang="sl-SI" sz="2800" dirty="0" smtClean="0"/>
              <a:t>najkasneje do </a:t>
            </a:r>
          </a:p>
          <a:p>
            <a:pPr marL="0" indent="0">
              <a:buFont typeface="Arial" pitchFamily="34" charset="0"/>
              <a:buNone/>
              <a:defRPr/>
            </a:pPr>
            <a:r>
              <a:rPr lang="sl-SI" sz="2800" dirty="0" smtClean="0"/>
              <a:t>    20. junija 2013</a:t>
            </a:r>
            <a:endParaRPr lang="sl-SI" sz="2800" dirty="0"/>
          </a:p>
          <a:p>
            <a:pPr>
              <a:buFont typeface="Arial" pitchFamily="34" charset="0"/>
              <a:buNone/>
              <a:defRPr/>
            </a:pPr>
            <a:endParaRPr lang="sl-SI" sz="2800" dirty="0" smtClean="0"/>
          </a:p>
        </p:txBody>
      </p:sp>
      <p:pic>
        <p:nvPicPr>
          <p:cNvPr id="25603" name="Picture 3"/>
          <p:cNvPicPr>
            <a:picLocks noChangeAspect="1" noChangeArrowheads="1"/>
          </p:cNvPicPr>
          <p:nvPr/>
        </p:nvPicPr>
        <p:blipFill>
          <a:blip r:embed="rId4"/>
          <a:srcRect r="63947"/>
          <a:stretch>
            <a:fillRect/>
          </a:stretch>
        </p:blipFill>
        <p:spPr bwMode="auto">
          <a:xfrm>
            <a:off x="6156325" y="1196975"/>
            <a:ext cx="2724150" cy="43195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7686675" cy="725487"/>
          </a:xfrm>
        </p:spPr>
        <p:txBody>
          <a:bodyPr>
            <a:noAutofit/>
          </a:bodyPr>
          <a:lstStyle/>
          <a:p>
            <a:pPr>
              <a:defRPr/>
            </a:pPr>
            <a:r>
              <a:rPr lang="sl-SI" sz="2400" dirty="0" smtClean="0"/>
              <a:t>Namesto zaključka: </a:t>
            </a:r>
            <a:br>
              <a:rPr lang="sl-SI" sz="2400" dirty="0" smtClean="0"/>
            </a:br>
            <a:r>
              <a:rPr lang="sl-SI" sz="2400" dirty="0" smtClean="0"/>
              <a:t>Vabljeni v Svet energije v Krško!</a:t>
            </a:r>
            <a:endParaRPr lang="sl-SI" sz="2400" dirty="0"/>
          </a:p>
        </p:txBody>
      </p:sp>
      <p:sp>
        <p:nvSpPr>
          <p:cNvPr id="3" name="Content Placeholder 2"/>
          <p:cNvSpPr>
            <a:spLocks noGrp="1"/>
          </p:cNvSpPr>
          <p:nvPr>
            <p:ph idx="1"/>
          </p:nvPr>
        </p:nvSpPr>
        <p:spPr>
          <a:xfrm>
            <a:off x="468313" y="908050"/>
            <a:ext cx="5842000" cy="2863850"/>
          </a:xfrm>
        </p:spPr>
        <p:txBody>
          <a:bodyPr>
            <a:normAutofit fontScale="62500" lnSpcReduction="20000"/>
          </a:bodyPr>
          <a:lstStyle/>
          <a:p>
            <a:pPr>
              <a:lnSpc>
                <a:spcPct val="160000"/>
              </a:lnSpc>
              <a:buFont typeface="Arial" pitchFamily="34" charset="0"/>
              <a:buChar char="•"/>
              <a:defRPr/>
            </a:pPr>
            <a:r>
              <a:rPr lang="sl-SI" sz="2600" b="1" dirty="0" smtClean="0"/>
              <a:t>interaktivni eksponati </a:t>
            </a:r>
            <a:r>
              <a:rPr lang="sl-SI" sz="2600" dirty="0" smtClean="0"/>
              <a:t>(npr. proizvodnja električne energije iz trajnostnih in obnovljivih virov); </a:t>
            </a:r>
          </a:p>
          <a:p>
            <a:pPr>
              <a:lnSpc>
                <a:spcPct val="160000"/>
              </a:lnSpc>
              <a:buFont typeface="Arial" pitchFamily="34" charset="0"/>
              <a:buChar char="•"/>
              <a:defRPr/>
            </a:pPr>
            <a:r>
              <a:rPr lang="sl-SI" sz="2600" b="1" dirty="0" smtClean="0"/>
              <a:t>animacije in avdio-video </a:t>
            </a:r>
            <a:r>
              <a:rPr lang="sl-SI" sz="2600" dirty="0" smtClean="0"/>
              <a:t>vsebine o delovanju elektrarn;</a:t>
            </a:r>
          </a:p>
          <a:p>
            <a:pPr>
              <a:lnSpc>
                <a:spcPct val="160000"/>
              </a:lnSpc>
              <a:buFont typeface="Arial" pitchFamily="34" charset="0"/>
              <a:buChar char="•"/>
              <a:defRPr/>
            </a:pPr>
            <a:r>
              <a:rPr lang="sl-SI" sz="2600" b="1" dirty="0" smtClean="0"/>
              <a:t>interaktivne igre </a:t>
            </a:r>
            <a:r>
              <a:rPr lang="sl-SI" sz="2600" dirty="0" smtClean="0"/>
              <a:t>(izbor energetske mešanice);</a:t>
            </a:r>
          </a:p>
          <a:p>
            <a:pPr>
              <a:lnSpc>
                <a:spcPct val="160000"/>
              </a:lnSpc>
              <a:buFont typeface="Arial" pitchFamily="34" charset="0"/>
              <a:buChar char="•"/>
              <a:defRPr/>
            </a:pPr>
            <a:r>
              <a:rPr lang="sl-SI" sz="2600" b="1" dirty="0" smtClean="0"/>
              <a:t>svet jedrske energije </a:t>
            </a:r>
            <a:r>
              <a:rPr lang="sl-SI" sz="2600" dirty="0" smtClean="0"/>
              <a:t>(maketa NEK, model jedrskega reaktorja in uparjalnika itd.)</a:t>
            </a:r>
          </a:p>
          <a:p>
            <a:pPr>
              <a:buFont typeface="Arial" pitchFamily="34" charset="0"/>
              <a:buChar char="•"/>
              <a:defRPr/>
            </a:pPr>
            <a:endParaRPr lang="sl-SI" dirty="0" smtClean="0"/>
          </a:p>
          <a:p>
            <a:pPr>
              <a:buFont typeface="Arial" pitchFamily="34" charset="0"/>
              <a:buNone/>
              <a:defRPr/>
            </a:pPr>
            <a:r>
              <a:rPr lang="sl-SI" dirty="0" smtClean="0"/>
              <a:t> </a:t>
            </a:r>
            <a:endParaRPr lang="sl-SI" dirty="0"/>
          </a:p>
        </p:txBody>
      </p:sp>
      <p:pic>
        <p:nvPicPr>
          <p:cNvPr id="27651" name="Picture 4" descr="S:\Aktualno\GEN Energija\EVŠ\projekt 2011-2012\Svet energije_promo\IMG_7581.jpg"/>
          <p:cNvPicPr>
            <a:picLocks noChangeAspect="1" noChangeArrowheads="1"/>
          </p:cNvPicPr>
          <p:nvPr/>
        </p:nvPicPr>
        <p:blipFill>
          <a:blip r:embed="rId3"/>
          <a:srcRect/>
          <a:stretch>
            <a:fillRect/>
          </a:stretch>
        </p:blipFill>
        <p:spPr bwMode="auto">
          <a:xfrm>
            <a:off x="6443663" y="1028700"/>
            <a:ext cx="2447925" cy="1631950"/>
          </a:xfrm>
          <a:prstGeom prst="rect">
            <a:avLst/>
          </a:prstGeom>
          <a:noFill/>
          <a:ln w="9525">
            <a:noFill/>
            <a:miter lim="800000"/>
            <a:headEnd/>
            <a:tailEnd/>
          </a:ln>
        </p:spPr>
      </p:pic>
      <p:pic>
        <p:nvPicPr>
          <p:cNvPr id="27652" name="Picture 5" descr="S:\Aktualno\GEN Energija\EVŠ\projekt 2011-2012\Svet energije_promo\IMG_7517.jpg"/>
          <p:cNvPicPr>
            <a:picLocks noChangeAspect="1" noChangeArrowheads="1"/>
          </p:cNvPicPr>
          <p:nvPr/>
        </p:nvPicPr>
        <p:blipFill>
          <a:blip r:embed="rId4"/>
          <a:srcRect/>
          <a:stretch>
            <a:fillRect/>
          </a:stretch>
        </p:blipFill>
        <p:spPr bwMode="auto">
          <a:xfrm>
            <a:off x="6443663" y="4578350"/>
            <a:ext cx="2555875" cy="1744663"/>
          </a:xfrm>
          <a:prstGeom prst="rect">
            <a:avLst/>
          </a:prstGeom>
          <a:noFill/>
          <a:ln w="9525">
            <a:noFill/>
            <a:miter lim="800000"/>
            <a:headEnd/>
            <a:tailEnd/>
          </a:ln>
        </p:spPr>
      </p:pic>
      <p:pic>
        <p:nvPicPr>
          <p:cNvPr id="27653" name="Picture 6" descr="S:\Aktualno\GEN Energija\EVŠ\projekt 2011-2012\Svet energije_promo\IMG_7470.jpg"/>
          <p:cNvPicPr>
            <a:picLocks noChangeAspect="1" noChangeArrowheads="1"/>
          </p:cNvPicPr>
          <p:nvPr/>
        </p:nvPicPr>
        <p:blipFill>
          <a:blip r:embed="rId5"/>
          <a:srcRect/>
          <a:stretch>
            <a:fillRect/>
          </a:stretch>
        </p:blipFill>
        <p:spPr bwMode="auto">
          <a:xfrm>
            <a:off x="6443663" y="2779713"/>
            <a:ext cx="2520950" cy="1698625"/>
          </a:xfrm>
          <a:prstGeom prst="rect">
            <a:avLst/>
          </a:prstGeom>
          <a:noFill/>
          <a:ln w="9525">
            <a:noFill/>
            <a:miter lim="800000"/>
            <a:headEnd/>
            <a:tailEnd/>
          </a:ln>
        </p:spPr>
      </p:pic>
      <p:pic>
        <p:nvPicPr>
          <p:cNvPr id="27654" name="Picture 2"/>
          <p:cNvPicPr>
            <a:picLocks noChangeAspect="1" noChangeArrowheads="1"/>
          </p:cNvPicPr>
          <p:nvPr/>
        </p:nvPicPr>
        <p:blipFill>
          <a:blip r:embed="rId6"/>
          <a:srcRect/>
          <a:stretch>
            <a:fillRect/>
          </a:stretch>
        </p:blipFill>
        <p:spPr bwMode="auto">
          <a:xfrm>
            <a:off x="3492500" y="3068638"/>
            <a:ext cx="2951163" cy="1711325"/>
          </a:xfrm>
          <a:prstGeom prst="rect">
            <a:avLst/>
          </a:prstGeom>
          <a:noFill/>
          <a:ln w="9525">
            <a:noFill/>
            <a:miter lim="800000"/>
            <a:headEnd/>
            <a:tailEnd/>
          </a:ln>
        </p:spPr>
      </p:pic>
      <p:pic>
        <p:nvPicPr>
          <p:cNvPr id="27655" name="Picture 3"/>
          <p:cNvPicPr>
            <a:picLocks noChangeAspect="1" noChangeArrowheads="1"/>
          </p:cNvPicPr>
          <p:nvPr/>
        </p:nvPicPr>
        <p:blipFill>
          <a:blip r:embed="rId7"/>
          <a:srcRect/>
          <a:stretch>
            <a:fillRect/>
          </a:stretch>
        </p:blipFill>
        <p:spPr bwMode="auto">
          <a:xfrm>
            <a:off x="179388" y="3141663"/>
            <a:ext cx="3313112" cy="1614487"/>
          </a:xfrm>
          <a:prstGeom prst="rect">
            <a:avLst/>
          </a:prstGeom>
          <a:noFill/>
          <a:ln w="9525">
            <a:noFill/>
            <a:miter lim="800000"/>
            <a:headEnd/>
            <a:tailEnd/>
          </a:ln>
        </p:spPr>
      </p:pic>
      <p:pic>
        <p:nvPicPr>
          <p:cNvPr id="27656" name="Picture 8" descr="S:\Aktualno\GEN Energija\EVŠ\projekt 2011-2012\Svet energije_promo\IMG_7629.jpg"/>
          <p:cNvPicPr>
            <a:picLocks noChangeAspect="1" noChangeArrowheads="1"/>
          </p:cNvPicPr>
          <p:nvPr/>
        </p:nvPicPr>
        <p:blipFill>
          <a:blip r:embed="rId8"/>
          <a:srcRect/>
          <a:stretch>
            <a:fillRect/>
          </a:stretch>
        </p:blipFill>
        <p:spPr bwMode="auto">
          <a:xfrm>
            <a:off x="3851275" y="4724400"/>
            <a:ext cx="2365375" cy="1639888"/>
          </a:xfrm>
          <a:prstGeom prst="rect">
            <a:avLst/>
          </a:prstGeom>
          <a:noFill/>
          <a:ln w="9525">
            <a:noFill/>
            <a:miter lim="800000"/>
            <a:headEnd/>
            <a:tailEnd/>
          </a:ln>
        </p:spPr>
      </p:pic>
      <p:sp>
        <p:nvSpPr>
          <p:cNvPr id="10" name="TextBox 9"/>
          <p:cNvSpPr txBox="1"/>
          <p:nvPr/>
        </p:nvSpPr>
        <p:spPr>
          <a:xfrm>
            <a:off x="684213" y="4868863"/>
            <a:ext cx="3240087" cy="1200150"/>
          </a:xfrm>
          <a:prstGeom prst="rect">
            <a:avLst/>
          </a:prstGeom>
          <a:noFill/>
          <a:ln>
            <a:solidFill>
              <a:schemeClr val="accent3">
                <a:lumMod val="75000"/>
                <a:alpha val="59000"/>
              </a:schemeClr>
            </a:solidFill>
          </a:ln>
        </p:spPr>
        <p:txBody>
          <a:bodyPr>
            <a:spAutoFit/>
          </a:bodyPr>
          <a:lstStyle/>
          <a:p>
            <a:pPr>
              <a:defRPr/>
            </a:pPr>
            <a:r>
              <a:rPr lang="sl-SI" dirty="0">
                <a:latin typeface="Arial" pitchFamily="34" charset="0"/>
                <a:cs typeface="+mn-cs"/>
              </a:rPr>
              <a:t>Eksperimentalnica:</a:t>
            </a:r>
          </a:p>
          <a:p>
            <a:pPr>
              <a:buFontTx/>
              <a:buChar char="-"/>
              <a:defRPr/>
            </a:pPr>
            <a:r>
              <a:rPr lang="sl-SI" dirty="0">
                <a:latin typeface="Arial" pitchFamily="34" charset="0"/>
                <a:cs typeface="+mn-cs"/>
              </a:rPr>
              <a:t> interaktivni eksponati,</a:t>
            </a:r>
          </a:p>
          <a:p>
            <a:pPr>
              <a:buFontTx/>
              <a:buChar char="-"/>
              <a:defRPr/>
            </a:pPr>
            <a:r>
              <a:rPr lang="sl-SI" dirty="0">
                <a:latin typeface="Arial" pitchFamily="34" charset="0"/>
                <a:cs typeface="+mn-cs"/>
              </a:rPr>
              <a:t> laboratorij,</a:t>
            </a:r>
          </a:p>
          <a:p>
            <a:pPr>
              <a:buFontTx/>
              <a:buChar char="-"/>
              <a:defRPr/>
            </a:pPr>
            <a:r>
              <a:rPr lang="sl-SI" dirty="0">
                <a:latin typeface="Arial" pitchFamily="34" charset="0"/>
                <a:cs typeface="+mn-cs"/>
              </a:rPr>
              <a:t> demonstrator &gt; delavnice.</a:t>
            </a:r>
          </a:p>
        </p:txBody>
      </p:sp>
      <p:sp>
        <p:nvSpPr>
          <p:cNvPr id="27658" name="TextBox 10"/>
          <p:cNvSpPr txBox="1">
            <a:spLocks noChangeArrowheads="1"/>
          </p:cNvSpPr>
          <p:nvPr/>
        </p:nvSpPr>
        <p:spPr bwMode="auto">
          <a:xfrm>
            <a:off x="827088" y="6211888"/>
            <a:ext cx="2808287" cy="646112"/>
          </a:xfrm>
          <a:prstGeom prst="rect">
            <a:avLst/>
          </a:prstGeom>
          <a:noFill/>
          <a:ln w="9525">
            <a:noFill/>
            <a:miter lim="800000"/>
            <a:headEnd/>
            <a:tailEnd/>
          </a:ln>
        </p:spPr>
        <p:txBody>
          <a:bodyPr>
            <a:spAutoFit/>
          </a:bodyPr>
          <a:lstStyle/>
          <a:p>
            <a:r>
              <a:rPr lang="sl-SI">
                <a:hlinkClick r:id="rId9"/>
              </a:rPr>
              <a:t>www.svet-energije.si</a:t>
            </a:r>
            <a:endParaRPr lang="sl-SI"/>
          </a:p>
          <a:p>
            <a:endParaRPr lang="sl-SI"/>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7188"/>
            <a:ext cx="7686675" cy="725487"/>
          </a:xfrm>
        </p:spPr>
        <p:txBody>
          <a:bodyPr>
            <a:normAutofit fontScale="90000"/>
          </a:bodyPr>
          <a:lstStyle/>
          <a:p>
            <a:pPr>
              <a:defRPr/>
            </a:pPr>
            <a:r>
              <a:rPr lang="sl-SI" dirty="0" smtClean="0"/>
              <a:t>Projekt Mladi v svetu energije (MVSE)</a:t>
            </a:r>
            <a:endParaRPr lang="sl-SI" dirty="0"/>
          </a:p>
        </p:txBody>
      </p:sp>
      <p:sp>
        <p:nvSpPr>
          <p:cNvPr id="5" name="Content Placeholder 4"/>
          <p:cNvSpPr>
            <a:spLocks noGrp="1"/>
          </p:cNvSpPr>
          <p:nvPr>
            <p:ph idx="1"/>
          </p:nvPr>
        </p:nvSpPr>
        <p:spPr/>
        <p:txBody>
          <a:bodyPr>
            <a:normAutofit fontScale="92500" lnSpcReduction="20000"/>
          </a:bodyPr>
          <a:lstStyle/>
          <a:p>
            <a:pPr>
              <a:buFont typeface="Arial" pitchFamily="34" charset="0"/>
              <a:buNone/>
              <a:defRPr/>
            </a:pPr>
            <a:endParaRPr lang="sl-SI" dirty="0" smtClean="0"/>
          </a:p>
          <a:p>
            <a:pPr>
              <a:buFontTx/>
              <a:buChar char="-"/>
              <a:defRPr/>
            </a:pPr>
            <a:r>
              <a:rPr lang="sl-SI" dirty="0" smtClean="0"/>
              <a:t>V šolskem letu 2012/13 že </a:t>
            </a:r>
            <a:r>
              <a:rPr lang="sl-SI" b="1" dirty="0" smtClean="0"/>
              <a:t>4. leto zapored </a:t>
            </a:r>
            <a:r>
              <a:rPr lang="sl-SI" dirty="0" smtClean="0"/>
              <a:t>(od 2008 - 2010 EVŠ – Energetsko varčna šola)</a:t>
            </a:r>
          </a:p>
          <a:p>
            <a:pPr>
              <a:buFontTx/>
              <a:buChar char="-"/>
              <a:defRPr/>
            </a:pPr>
            <a:r>
              <a:rPr lang="sl-SI" dirty="0" smtClean="0"/>
              <a:t>Pobudnik projekta </a:t>
            </a:r>
            <a:r>
              <a:rPr lang="sl-SI" b="1" dirty="0" smtClean="0"/>
              <a:t>GEN energija</a:t>
            </a:r>
          </a:p>
          <a:p>
            <a:pPr>
              <a:buFontTx/>
              <a:buChar char="-"/>
              <a:defRPr/>
            </a:pPr>
            <a:r>
              <a:rPr lang="sl-SI" dirty="0" smtClean="0"/>
              <a:t>Spletno mesto: </a:t>
            </a:r>
            <a:r>
              <a:rPr lang="sl-SI" dirty="0" smtClean="0">
                <a:hlinkClick r:id="rId3"/>
              </a:rPr>
              <a:t>www.mladi-svet-energije.si</a:t>
            </a:r>
            <a:r>
              <a:rPr lang="sl-SI" dirty="0" smtClean="0"/>
              <a:t>:</a:t>
            </a:r>
          </a:p>
          <a:p>
            <a:pPr lvl="5">
              <a:buFontTx/>
              <a:buChar char="-"/>
              <a:defRPr/>
            </a:pPr>
            <a:r>
              <a:rPr lang="sl-SI" dirty="0" smtClean="0"/>
              <a:t>predstavitev projekta;</a:t>
            </a:r>
          </a:p>
          <a:p>
            <a:pPr lvl="5">
              <a:buFontTx/>
              <a:buChar char="-"/>
              <a:defRPr/>
            </a:pPr>
            <a:r>
              <a:rPr lang="sl-SI" dirty="0" smtClean="0"/>
              <a:t>učni listi za mentorje, 6 tem v 2011/12;</a:t>
            </a:r>
          </a:p>
          <a:p>
            <a:pPr lvl="5">
              <a:buFontTx/>
              <a:buChar char="-"/>
              <a:defRPr/>
            </a:pPr>
            <a:r>
              <a:rPr lang="sl-SI" dirty="0" smtClean="0"/>
              <a:t>zanimive povezave;</a:t>
            </a:r>
          </a:p>
          <a:p>
            <a:pPr>
              <a:buFontTx/>
              <a:buChar char="-"/>
              <a:defRPr/>
            </a:pPr>
            <a:r>
              <a:rPr lang="sl-SI" dirty="0" smtClean="0"/>
              <a:t>Povezanost s </a:t>
            </a:r>
            <a:r>
              <a:rPr lang="sl-SI" b="1" dirty="0" smtClean="0"/>
              <a:t>Svetom energije </a:t>
            </a:r>
            <a:r>
              <a:rPr lang="sl-SI" dirty="0" smtClean="0"/>
              <a:t>(multimedijsko interaktivno središče o energiji/energetiki v Krškem)</a:t>
            </a:r>
          </a:p>
          <a:p>
            <a:pPr>
              <a:buFontTx/>
              <a:buChar char="-"/>
              <a:defRPr/>
            </a:pPr>
            <a:r>
              <a:rPr lang="sl-SI" b="1" dirty="0" smtClean="0"/>
              <a:t>Poslanstvo projekta</a:t>
            </a:r>
            <a:r>
              <a:rPr lang="sl-SI" dirty="0" smtClean="0"/>
              <a:t>: povečevanje </a:t>
            </a:r>
            <a:r>
              <a:rPr lang="sl-SI" b="1" dirty="0" smtClean="0"/>
              <a:t>energetske pismenosti* (ozaveščenosti) </a:t>
            </a:r>
            <a:r>
              <a:rPr lang="sl-SI" dirty="0" smtClean="0"/>
              <a:t>med otroki (učenci/dijaki); povečevanje zanimanja mentorjev za energetske teme</a:t>
            </a:r>
          </a:p>
          <a:p>
            <a:pPr>
              <a:buFont typeface="Arial" pitchFamily="34" charset="0"/>
              <a:buNone/>
              <a:defRPr/>
            </a:pPr>
            <a:endParaRPr lang="sl-SI" dirty="0" smtClean="0"/>
          </a:p>
          <a:p>
            <a:pPr>
              <a:buFont typeface="Arial" pitchFamily="34" charset="0"/>
              <a:buNone/>
              <a:defRPr/>
            </a:pPr>
            <a:r>
              <a:rPr lang="sl-SI" dirty="0" smtClean="0"/>
              <a:t>	*angl. </a:t>
            </a:r>
            <a:r>
              <a:rPr lang="sl-SI" i="1" dirty="0" smtClean="0"/>
              <a:t>energy literacy</a:t>
            </a:r>
            <a:r>
              <a:rPr lang="sl-SI" dirty="0" smtClean="0"/>
              <a:t> (projekti Velika Britaniija, ZDA, Švica...)</a:t>
            </a:r>
            <a:endParaRPr lang="sl-SI"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7188"/>
            <a:ext cx="7686675" cy="725487"/>
          </a:xfrm>
        </p:spPr>
        <p:txBody>
          <a:bodyPr/>
          <a:lstStyle/>
          <a:p>
            <a:pPr>
              <a:defRPr/>
            </a:pPr>
            <a:endParaRPr lang="sl-SI"/>
          </a:p>
        </p:txBody>
      </p:sp>
      <p:pic>
        <p:nvPicPr>
          <p:cNvPr id="10242" name="Ograda vsebine 3"/>
          <p:cNvPicPr>
            <a:picLocks noGrp="1" noChangeAspect="1"/>
          </p:cNvPicPr>
          <p:nvPr>
            <p:ph idx="1"/>
          </p:nvPr>
        </p:nvPicPr>
        <p:blipFill>
          <a:blip r:embed="rId2"/>
          <a:srcRect/>
          <a:stretch>
            <a:fillRect/>
          </a:stretch>
        </p:blipFill>
        <p:spPr>
          <a:xfrm>
            <a:off x="0" y="0"/>
            <a:ext cx="9144000" cy="6910388"/>
          </a:xfr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7686675" cy="725487"/>
          </a:xfrm>
        </p:spPr>
        <p:txBody>
          <a:bodyPr/>
          <a:lstStyle/>
          <a:p>
            <a:pPr>
              <a:defRPr/>
            </a:pPr>
            <a:r>
              <a:rPr lang="sl-SI" sz="2800" smtClean="0"/>
              <a:t>Energetska pismenost (energy literacy)</a:t>
            </a:r>
            <a:endParaRPr lang="sl-SI" sz="2800" dirty="0"/>
          </a:p>
        </p:txBody>
      </p:sp>
      <p:graphicFrame>
        <p:nvGraphicFramePr>
          <p:cNvPr id="4" name="Content Placeholder 3"/>
          <p:cNvGraphicFramePr>
            <a:graphicFrameLocks noGrp="1"/>
          </p:cNvGraphicFramePr>
          <p:nvPr>
            <p:ph idx="1"/>
          </p:nvPr>
        </p:nvGraphicFramePr>
        <p:xfrm>
          <a:off x="400299" y="1252885"/>
          <a:ext cx="8291264" cy="5311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119813"/>
            <a:ext cx="3779838" cy="738187"/>
          </a:xfrm>
          <a:prstGeom prst="rect">
            <a:avLst/>
          </a:prstGeom>
          <a:noFill/>
          <a:ln>
            <a:solidFill>
              <a:schemeClr val="accent3">
                <a:lumMod val="75000"/>
                <a:alpha val="63000"/>
              </a:schemeClr>
            </a:solidFill>
          </a:ln>
        </p:spPr>
        <p:txBody>
          <a:bodyPr>
            <a:spAutoFit/>
          </a:bodyPr>
          <a:lstStyle/>
          <a:p>
            <a:pPr>
              <a:defRPr/>
            </a:pPr>
            <a:r>
              <a:rPr lang="sl-SI" sz="1400" dirty="0">
                <a:latin typeface="Arial" pitchFamily="34" charset="0"/>
                <a:cs typeface="+mn-cs"/>
              </a:rPr>
              <a:t>Vir: “Energy Literacy: Essential Principles and Fundamental Concepts for Energy Education” (2012)</a:t>
            </a:r>
          </a:p>
        </p:txBody>
      </p:sp>
      <p:pic>
        <p:nvPicPr>
          <p:cNvPr id="9" name="Slika 8">
            <a:hlinkClick r:id="rId8" action="ppaction://hlinksldjump"/>
          </p:cNvPr>
          <p:cNvPicPr>
            <a:picLocks noChangeAspect="1"/>
          </p:cNvPicPr>
          <p:nvPr/>
        </p:nvPicPr>
        <p:blipFill>
          <a:blip r:embed="rId9"/>
          <a:srcRect/>
          <a:stretch>
            <a:fillRect/>
          </a:stretch>
        </p:blipFill>
        <p:spPr bwMode="auto">
          <a:xfrm>
            <a:off x="5292725" y="1125538"/>
            <a:ext cx="866775" cy="503237"/>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9"/>
                                        </p:tgtEl>
                                        <p:attrNameLst>
                                          <p:attrName>ppt_w</p:attrName>
                                        </p:attrNameLst>
                                      </p:cBhvr>
                                      <p:tavLst>
                                        <p:tav tm="0">
                                          <p:val>
                                            <p:strVal val="ppt_w"/>
                                          </p:val>
                                        </p:tav>
                                        <p:tav tm="100000">
                                          <p:val>
                                            <p:fltVal val="0"/>
                                          </p:val>
                                        </p:tav>
                                      </p:tavLst>
                                    </p:anim>
                                    <p:anim calcmode="lin" valueType="num">
                                      <p:cBhvr>
                                        <p:cTn id="11" dur="1000"/>
                                        <p:tgtEl>
                                          <p:spTgt spid="9"/>
                                        </p:tgtEl>
                                        <p:attrNameLst>
                                          <p:attrName>ppt_h</p:attrName>
                                        </p:attrNameLst>
                                      </p:cBhvr>
                                      <p:tavLst>
                                        <p:tav tm="0">
                                          <p:val>
                                            <p:strVal val="ppt_h"/>
                                          </p:val>
                                        </p:tav>
                                        <p:tav tm="100000">
                                          <p:val>
                                            <p:fltVal val="0"/>
                                          </p:val>
                                        </p:tav>
                                      </p:tavLst>
                                    </p:anim>
                                    <p:anim calcmode="lin" valueType="num">
                                      <p:cBhvr>
                                        <p:cTn id="12" dur="1000"/>
                                        <p:tgtEl>
                                          <p:spTgt spid="9"/>
                                        </p:tgtEl>
                                        <p:attrNameLst>
                                          <p:attrName>style.rotation</p:attrName>
                                        </p:attrNameLst>
                                      </p:cBhvr>
                                      <p:tavLst>
                                        <p:tav tm="0">
                                          <p:val>
                                            <p:fltVal val="0"/>
                                          </p:val>
                                        </p:tav>
                                        <p:tav tm="100000">
                                          <p:val>
                                            <p:fltVal val="90"/>
                                          </p:val>
                                        </p:tav>
                                      </p:tavLst>
                                    </p:anim>
                                    <p:animEffect transition="out" filter="fade">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357188"/>
            <a:ext cx="7686675" cy="725487"/>
          </a:xfrm>
        </p:spPr>
        <p:txBody>
          <a:bodyPr/>
          <a:lstStyle/>
          <a:p>
            <a:pPr>
              <a:defRPr/>
            </a:pPr>
            <a:r>
              <a:rPr lang="sl-SI" dirty="0" smtClean="0"/>
              <a:t>Primer „polnilcev “</a:t>
            </a:r>
            <a:endParaRPr lang="sl-SI" dirty="0"/>
          </a:p>
        </p:txBody>
      </p:sp>
      <p:graphicFrame>
        <p:nvGraphicFramePr>
          <p:cNvPr id="4" name="Tabela 3"/>
          <p:cNvGraphicFramePr>
            <a:graphicFrameLocks noGrp="1"/>
          </p:cNvGraphicFramePr>
          <p:nvPr/>
        </p:nvGraphicFramePr>
        <p:xfrm>
          <a:off x="323850" y="4497388"/>
          <a:ext cx="3671888" cy="2286000"/>
        </p:xfrm>
        <a:graphic>
          <a:graphicData uri="http://schemas.openxmlformats.org/drawingml/2006/table">
            <a:tbl>
              <a:tblPr firstRow="1" bandRow="1">
                <a:tableStyleId>{5C22544A-7EE6-4342-B048-85BDC9FD1C3A}</a:tableStyleId>
              </a:tblPr>
              <a:tblGrid>
                <a:gridCol w="1994551"/>
                <a:gridCol w="838928"/>
                <a:gridCol w="838928"/>
              </a:tblGrid>
              <a:tr h="216909">
                <a:tc gridSpan="3">
                  <a:txBody>
                    <a:bodyPr/>
                    <a:lstStyle/>
                    <a:p>
                      <a:r>
                        <a:rPr lang="sl-SI" sz="1200" dirty="0" err="1" smtClean="0"/>
                        <a:t>European</a:t>
                      </a:r>
                      <a:r>
                        <a:rPr lang="sl-SI" sz="1200" dirty="0" smtClean="0"/>
                        <a:t> Union </a:t>
                      </a:r>
                      <a:r>
                        <a:rPr lang="sl-SI" sz="1200" dirty="0" err="1" smtClean="0"/>
                        <a:t>Standby</a:t>
                      </a:r>
                      <a:r>
                        <a:rPr lang="sl-SI" sz="1200" dirty="0" smtClean="0"/>
                        <a:t> </a:t>
                      </a:r>
                      <a:r>
                        <a:rPr lang="sl-SI" sz="1200" dirty="0" err="1" smtClean="0"/>
                        <a:t>Requirements</a:t>
                      </a:r>
                      <a:endParaRPr lang="sl-SI" sz="1200" dirty="0"/>
                    </a:p>
                  </a:txBody>
                  <a:tcPr marL="91438" marR="91438" marT="45736" marB="45736"/>
                </a:tc>
                <a:tc hMerge="1">
                  <a:txBody>
                    <a:bodyPr/>
                    <a:lstStyle/>
                    <a:p>
                      <a:endParaRPr lang="sl-SI" sz="1200" dirty="0"/>
                    </a:p>
                  </a:txBody>
                  <a:tcPr marL="91438" marR="91438" marT="45736" marB="45736"/>
                </a:tc>
                <a:tc hMerge="1">
                  <a:txBody>
                    <a:bodyPr/>
                    <a:lstStyle/>
                    <a:p>
                      <a:endParaRPr lang="sl-SI" sz="1200" dirty="0"/>
                    </a:p>
                  </a:txBody>
                  <a:tcPr marL="91438" marR="91438" marT="45736" marB="45736"/>
                </a:tc>
              </a:tr>
              <a:tr h="379591">
                <a:tc>
                  <a:txBody>
                    <a:bodyPr/>
                    <a:lstStyle/>
                    <a:p>
                      <a:endParaRPr lang="sl-SI" sz="1200" dirty="0"/>
                    </a:p>
                  </a:txBody>
                  <a:tcPr marL="91438" marR="91438" marT="45736" marB="4573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b="1" dirty="0" smtClean="0">
                          <a:solidFill>
                            <a:schemeClr val="tx1"/>
                          </a:solidFill>
                        </a:rPr>
                        <a:t>Dec. 2009 </a:t>
                      </a:r>
                      <a:endParaRPr lang="sl-SI" sz="1200" dirty="0" smtClean="0"/>
                    </a:p>
                  </a:txBody>
                  <a:tcPr marL="91438" marR="91438" marT="45736" marB="45736"/>
                </a:tc>
                <a:tc>
                  <a:txBody>
                    <a:bodyPr/>
                    <a:lstStyle/>
                    <a:p>
                      <a:r>
                        <a:rPr lang="sl-SI" sz="1200" b="1" baseline="0" dirty="0" smtClean="0">
                          <a:solidFill>
                            <a:schemeClr val="tx1"/>
                          </a:solidFill>
                        </a:rPr>
                        <a:t>Dec. 2012</a:t>
                      </a:r>
                      <a:endParaRPr lang="sl-SI" sz="1200" dirty="0"/>
                    </a:p>
                  </a:txBody>
                  <a:tcPr marL="91438" marR="91438" marT="45736" marB="45736"/>
                </a:tc>
              </a:tr>
              <a:tr h="216909">
                <a:tc>
                  <a:txBody>
                    <a:bodyPr/>
                    <a:lstStyle/>
                    <a:p>
                      <a:r>
                        <a:rPr lang="sl-SI" sz="1200" dirty="0" err="1" smtClean="0">
                          <a:solidFill>
                            <a:srgbClr val="000000"/>
                          </a:solidFill>
                          <a:latin typeface="ArialMT" charset="0"/>
                        </a:rPr>
                        <a:t>Off</a:t>
                      </a:r>
                      <a:r>
                        <a:rPr lang="sl-SI" sz="1200" dirty="0" smtClean="0">
                          <a:solidFill>
                            <a:srgbClr val="000000"/>
                          </a:solidFill>
                          <a:latin typeface="ArialMT" charset="0"/>
                        </a:rPr>
                        <a:t> mode </a:t>
                      </a:r>
                      <a:endParaRPr lang="sl-SI" sz="1200" dirty="0"/>
                    </a:p>
                  </a:txBody>
                  <a:tcPr marL="91438" marR="91438" marT="45736" marB="45736"/>
                </a:tc>
                <a:tc>
                  <a:txBody>
                    <a:bodyPr/>
                    <a:lstStyle/>
                    <a:p>
                      <a:r>
                        <a:rPr lang="sl-SI" sz="1200" dirty="0" smtClean="0">
                          <a:solidFill>
                            <a:srgbClr val="000000"/>
                          </a:solidFill>
                          <a:latin typeface="ArialMT" charset="0"/>
                        </a:rPr>
                        <a:t>&lt;1 Watt </a:t>
                      </a:r>
                      <a:endParaRPr lang="sl-SI" sz="1200" dirty="0"/>
                    </a:p>
                  </a:txBody>
                  <a:tcPr marL="91438" marR="91438" marT="45736" marB="45736"/>
                </a:tc>
                <a:tc>
                  <a:txBody>
                    <a:bodyPr/>
                    <a:lstStyle/>
                    <a:p>
                      <a:r>
                        <a:rPr lang="sl-SI" sz="1200" dirty="0" smtClean="0">
                          <a:solidFill>
                            <a:srgbClr val="000000"/>
                          </a:solidFill>
                          <a:latin typeface="ArialMT" charset="0"/>
                        </a:rPr>
                        <a:t>&lt;0.5 Watt</a:t>
                      </a:r>
                      <a:endParaRPr lang="sl-SI" sz="1200" dirty="0"/>
                    </a:p>
                  </a:txBody>
                  <a:tcPr marL="91438" marR="91438" marT="45736" marB="45736"/>
                </a:tc>
              </a:tr>
              <a:tr h="379591">
                <a:tc>
                  <a:txBody>
                    <a:bodyPr/>
                    <a:lstStyle/>
                    <a:p>
                      <a:r>
                        <a:rPr lang="sl-SI" sz="1200" dirty="0" err="1" smtClean="0">
                          <a:solidFill>
                            <a:srgbClr val="000000"/>
                          </a:solidFill>
                          <a:latin typeface="ArialMT" charset="0"/>
                        </a:rPr>
                        <a:t>Standby</a:t>
                      </a:r>
                      <a:r>
                        <a:rPr lang="sl-SI" sz="1200" dirty="0" smtClean="0">
                          <a:solidFill>
                            <a:srgbClr val="000000"/>
                          </a:solidFill>
                          <a:latin typeface="ArialMT" charset="0"/>
                        </a:rPr>
                        <a:t> mode </a:t>
                      </a:r>
                      <a:r>
                        <a:rPr lang="sl-SI" sz="1200" dirty="0" err="1" smtClean="0">
                          <a:solidFill>
                            <a:srgbClr val="000000"/>
                          </a:solidFill>
                          <a:latin typeface="ArialMT" charset="0"/>
                        </a:rPr>
                        <a:t>with</a:t>
                      </a:r>
                      <a:r>
                        <a:rPr lang="sl-SI" sz="1200" dirty="0" smtClean="0">
                          <a:solidFill>
                            <a:srgbClr val="000000"/>
                          </a:solidFill>
                          <a:latin typeface="ArialMT" charset="0"/>
                        </a:rPr>
                        <a:t> </a:t>
                      </a:r>
                      <a:r>
                        <a:rPr lang="sl-SI" sz="1200" dirty="0" err="1" smtClean="0">
                          <a:solidFill>
                            <a:srgbClr val="000000"/>
                          </a:solidFill>
                          <a:latin typeface="ArialMT" charset="0"/>
                        </a:rPr>
                        <a:t>only</a:t>
                      </a:r>
                      <a:r>
                        <a:rPr lang="sl-SI" sz="1200" dirty="0" smtClean="0">
                          <a:solidFill>
                            <a:srgbClr val="000000"/>
                          </a:solidFill>
                          <a:latin typeface="ArialMT" charset="0"/>
                        </a:rPr>
                        <a:t> </a:t>
                      </a:r>
                      <a:r>
                        <a:rPr lang="sl-SI" sz="1200" dirty="0" err="1" smtClean="0">
                          <a:solidFill>
                            <a:srgbClr val="000000"/>
                          </a:solidFill>
                          <a:latin typeface="ArialMT" charset="0"/>
                        </a:rPr>
                        <a:t>reactivation</a:t>
                      </a:r>
                      <a:r>
                        <a:rPr lang="sl-SI" sz="1200" dirty="0" smtClean="0">
                          <a:solidFill>
                            <a:srgbClr val="000000"/>
                          </a:solidFill>
                          <a:latin typeface="ArialMT" charset="0"/>
                        </a:rPr>
                        <a:t> </a:t>
                      </a:r>
                      <a:r>
                        <a:rPr lang="sl-SI" sz="1200" dirty="0" err="1" smtClean="0">
                          <a:solidFill>
                            <a:srgbClr val="000000"/>
                          </a:solidFill>
                          <a:latin typeface="ArialMT" charset="0"/>
                        </a:rPr>
                        <a:t>function</a:t>
                      </a:r>
                      <a:r>
                        <a:rPr lang="sl-SI" sz="1200" dirty="0" smtClean="0">
                          <a:solidFill>
                            <a:srgbClr val="000000"/>
                          </a:solidFill>
                          <a:latin typeface="ArialMT" charset="0"/>
                        </a:rPr>
                        <a:t> </a:t>
                      </a:r>
                      <a:endParaRPr lang="sl-SI" sz="1200" dirty="0"/>
                    </a:p>
                  </a:txBody>
                  <a:tcPr marL="91438" marR="91438" marT="45736" marB="45736"/>
                </a:tc>
                <a:tc>
                  <a:txBody>
                    <a:bodyPr/>
                    <a:lstStyle/>
                    <a:p>
                      <a:r>
                        <a:rPr lang="sl-SI" sz="1200" dirty="0" smtClean="0">
                          <a:solidFill>
                            <a:srgbClr val="000000"/>
                          </a:solidFill>
                          <a:latin typeface="ArialMT" charset="0"/>
                        </a:rPr>
                        <a:t>&lt;1 Watt </a:t>
                      </a:r>
                      <a:endParaRPr lang="sl-SI" sz="1200" dirty="0"/>
                    </a:p>
                  </a:txBody>
                  <a:tcPr marL="91438" marR="91438" marT="45736" marB="45736"/>
                </a:tc>
                <a:tc>
                  <a:txBody>
                    <a:bodyPr/>
                    <a:lstStyle/>
                    <a:p>
                      <a:r>
                        <a:rPr lang="sl-SI" sz="1200" dirty="0" smtClean="0">
                          <a:solidFill>
                            <a:srgbClr val="000000"/>
                          </a:solidFill>
                          <a:latin typeface="ArialMT" charset="0"/>
                        </a:rPr>
                        <a:t>&lt;0.5 Watt</a:t>
                      </a:r>
                      <a:br>
                        <a:rPr lang="sl-SI" sz="1200" dirty="0" smtClean="0">
                          <a:solidFill>
                            <a:srgbClr val="000000"/>
                          </a:solidFill>
                          <a:latin typeface="ArialMT" charset="0"/>
                        </a:rPr>
                      </a:br>
                      <a:endParaRPr lang="sl-SI" sz="1200" dirty="0"/>
                    </a:p>
                  </a:txBody>
                  <a:tcPr marL="91438" marR="91438" marT="45736" marB="45736"/>
                </a:tc>
              </a:tr>
              <a:tr h="379591">
                <a:tc>
                  <a:txBody>
                    <a:bodyPr/>
                    <a:lstStyle/>
                    <a:p>
                      <a:r>
                        <a:rPr lang="sl-SI" sz="1200" dirty="0" err="1" smtClean="0">
                          <a:solidFill>
                            <a:srgbClr val="000000"/>
                          </a:solidFill>
                          <a:latin typeface="ArialMT" charset="0"/>
                        </a:rPr>
                        <a:t>Standby</a:t>
                      </a:r>
                      <a:r>
                        <a:rPr lang="sl-SI" sz="1200" dirty="0" smtClean="0">
                          <a:solidFill>
                            <a:srgbClr val="000000"/>
                          </a:solidFill>
                          <a:latin typeface="ArialMT" charset="0"/>
                        </a:rPr>
                        <a:t> mode </a:t>
                      </a:r>
                      <a:r>
                        <a:rPr lang="sl-SI" sz="1200" dirty="0" err="1" smtClean="0">
                          <a:solidFill>
                            <a:srgbClr val="000000"/>
                          </a:solidFill>
                          <a:latin typeface="ArialMT" charset="0"/>
                        </a:rPr>
                        <a:t>with</a:t>
                      </a:r>
                      <a:r>
                        <a:rPr lang="sl-SI" sz="1200" dirty="0" smtClean="0">
                          <a:solidFill>
                            <a:srgbClr val="000000"/>
                          </a:solidFill>
                          <a:latin typeface="ArialMT" charset="0"/>
                        </a:rPr>
                        <a:t> </a:t>
                      </a:r>
                      <a:r>
                        <a:rPr lang="sl-SI" sz="1200" dirty="0" err="1" smtClean="0">
                          <a:solidFill>
                            <a:srgbClr val="000000"/>
                          </a:solidFill>
                          <a:latin typeface="ArialMT" charset="0"/>
                        </a:rPr>
                        <a:t>any</a:t>
                      </a:r>
                      <a:r>
                        <a:rPr lang="sl-SI" sz="1200" dirty="0" smtClean="0">
                          <a:solidFill>
                            <a:srgbClr val="000000"/>
                          </a:solidFill>
                          <a:latin typeface="ArialMT" charset="0"/>
                        </a:rPr>
                        <a:t> </a:t>
                      </a:r>
                      <a:r>
                        <a:rPr lang="sl-SI" sz="1200" dirty="0" err="1" smtClean="0">
                          <a:solidFill>
                            <a:srgbClr val="000000"/>
                          </a:solidFill>
                          <a:latin typeface="ArialMT" charset="0"/>
                        </a:rPr>
                        <a:t>display</a:t>
                      </a:r>
                      <a:r>
                        <a:rPr lang="sl-SI" sz="1200" dirty="0" smtClean="0">
                          <a:solidFill>
                            <a:srgbClr val="000000"/>
                          </a:solidFill>
                          <a:latin typeface="ArialMT" charset="0"/>
                        </a:rPr>
                        <a:t> </a:t>
                      </a:r>
                      <a:r>
                        <a:rPr lang="sl-SI" sz="1200" dirty="0" err="1" smtClean="0">
                          <a:solidFill>
                            <a:srgbClr val="000000"/>
                          </a:solidFill>
                          <a:latin typeface="ArialMT" charset="0"/>
                        </a:rPr>
                        <a:t>function</a:t>
                      </a:r>
                      <a:r>
                        <a:rPr lang="sl-SI" sz="1200" dirty="0" smtClean="0">
                          <a:solidFill>
                            <a:srgbClr val="000000"/>
                          </a:solidFill>
                          <a:latin typeface="ArialMT" charset="0"/>
                        </a:rPr>
                        <a:t> </a:t>
                      </a:r>
                      <a:endParaRPr lang="sl-SI" sz="1200" dirty="0"/>
                    </a:p>
                  </a:txBody>
                  <a:tcPr marL="91438" marR="91438" marT="45736" marB="45736"/>
                </a:tc>
                <a:tc>
                  <a:txBody>
                    <a:bodyPr/>
                    <a:lstStyle/>
                    <a:p>
                      <a:r>
                        <a:rPr lang="sl-SI" sz="1200" dirty="0" smtClean="0">
                          <a:solidFill>
                            <a:srgbClr val="000000"/>
                          </a:solidFill>
                          <a:latin typeface="ArialMT" charset="0"/>
                        </a:rPr>
                        <a:t>&lt;2 Watt </a:t>
                      </a:r>
                      <a:endParaRPr lang="sl-SI" sz="1200" dirty="0"/>
                    </a:p>
                  </a:txBody>
                  <a:tcPr marL="91438" marR="91438" marT="45736" marB="45736"/>
                </a:tc>
                <a:tc>
                  <a:txBody>
                    <a:bodyPr/>
                    <a:lstStyle/>
                    <a:p>
                      <a:r>
                        <a:rPr lang="sl-SI" sz="1200" dirty="0" smtClean="0">
                          <a:solidFill>
                            <a:srgbClr val="000000"/>
                          </a:solidFill>
                          <a:latin typeface="ArialMT" charset="0"/>
                        </a:rPr>
                        <a:t>&lt;1 Watt</a:t>
                      </a:r>
                      <a:endParaRPr lang="sl-SI" sz="1200" dirty="0"/>
                    </a:p>
                  </a:txBody>
                  <a:tcPr marL="91438" marR="91438" marT="45736" marB="45736"/>
                </a:tc>
              </a:tr>
            </a:tbl>
          </a:graphicData>
        </a:graphic>
      </p:graphicFrame>
      <p:pic>
        <p:nvPicPr>
          <p:cNvPr id="13338" name="Picture 4" descr="DSC_0720"/>
          <p:cNvPicPr>
            <a:picLocks noChangeAspect="1" noChangeArrowheads="1"/>
          </p:cNvPicPr>
          <p:nvPr/>
        </p:nvPicPr>
        <p:blipFill>
          <a:blip r:embed="rId2"/>
          <a:srcRect/>
          <a:stretch>
            <a:fillRect/>
          </a:stretch>
        </p:blipFill>
        <p:spPr bwMode="auto">
          <a:xfrm>
            <a:off x="4489450" y="981075"/>
            <a:ext cx="4248150" cy="2813050"/>
          </a:xfrm>
          <a:prstGeom prst="rect">
            <a:avLst/>
          </a:prstGeom>
          <a:noFill/>
          <a:ln w="9525">
            <a:noFill/>
            <a:miter lim="800000"/>
            <a:headEnd/>
            <a:tailEnd/>
          </a:ln>
        </p:spPr>
      </p:pic>
      <p:pic>
        <p:nvPicPr>
          <p:cNvPr id="13339" name="Picture 5" descr="DSC_0725"/>
          <p:cNvPicPr>
            <a:picLocks noChangeAspect="1" noChangeArrowheads="1"/>
          </p:cNvPicPr>
          <p:nvPr/>
        </p:nvPicPr>
        <p:blipFill>
          <a:blip r:embed="rId3"/>
          <a:srcRect/>
          <a:stretch>
            <a:fillRect/>
          </a:stretch>
        </p:blipFill>
        <p:spPr bwMode="auto">
          <a:xfrm>
            <a:off x="4092575" y="3262313"/>
            <a:ext cx="5040313" cy="3338512"/>
          </a:xfrm>
          <a:prstGeom prst="rect">
            <a:avLst/>
          </a:prstGeom>
          <a:noFill/>
          <a:ln w="9525">
            <a:noFill/>
            <a:miter lim="800000"/>
            <a:headEnd/>
            <a:tailEnd/>
          </a:ln>
        </p:spPr>
      </p:pic>
      <p:graphicFrame>
        <p:nvGraphicFramePr>
          <p:cNvPr id="13416" name="Group 104"/>
          <p:cNvGraphicFramePr>
            <a:graphicFrameLocks noGrp="1"/>
          </p:cNvGraphicFramePr>
          <p:nvPr/>
        </p:nvGraphicFramePr>
        <p:xfrm>
          <a:off x="395288" y="1052513"/>
          <a:ext cx="3816350" cy="3200400"/>
        </p:xfrm>
        <a:graphic>
          <a:graphicData uri="http://schemas.openxmlformats.org/drawingml/2006/table">
            <a:tbl>
              <a:tblPr/>
              <a:tblGrid>
                <a:gridCol w="2054225"/>
                <a:gridCol w="636587"/>
                <a:gridCol w="1125538"/>
              </a:tblGrid>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Naprava</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Moč [W]</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Čas v standby [ur/dan]</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ctr" horzOverflow="overflow">
                    <a:lnL>
                      <a:noFill/>
                    </a:lnL>
                    <a:lnR cap="flat">
                      <a:noFill/>
                    </a:lnR>
                    <a:lnT cap="flat">
                      <a:noFill/>
                    </a:lnT>
                    <a:lnB>
                      <a:noFill/>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Televizija</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 do 13</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19</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a:noFill/>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DVDs</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2</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23</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a:noFill/>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Satelitski sprejemnik</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8 do 20</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19</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a:noFill/>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Domači kino</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8</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18</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a:noFill/>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Halogenska svetilka (transformator)</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3</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23</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a:noFill/>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Polnilec za mobilni telefon</a:t>
                      </a:r>
                      <a:endParaRPr kumimoji="0" lang="sl-SI" sz="1800" b="1"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 do 4</a:t>
                      </a:r>
                      <a:endParaRPr kumimoji="0" lang="sl-SI" sz="1800" b="1"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1"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16</a:t>
                      </a:r>
                      <a:endParaRPr kumimoji="0" lang="sl-SI" sz="1800" b="1"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a:noFill/>
                    </a:lnB>
                    <a:lnTlToBr>
                      <a:noFill/>
                    </a:lnTlToBr>
                    <a:lnBlToTr>
                      <a:noFill/>
                    </a:lnBlToTr>
                    <a:solidFill>
                      <a:srgbClr val="FFFF00"/>
                    </a:solidFill>
                  </a:tcPr>
                </a:tc>
              </a:tr>
              <a:tr h="239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Bojler za vodo</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5</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12</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a:noFill/>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Valjčni rezkalnik</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6</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Times New Roman" pitchFamily="18" charset="0"/>
                          <a:ea typeface="MS PGothic" pitchFamily="34" charset="-128"/>
                          <a:cs typeface="Times New Roman" pitchFamily="18" charset="0"/>
                        </a:rPr>
                        <a:t>12</a:t>
                      </a:r>
                      <a:endParaRPr kumimoji="0" lang="sl-SI" sz="1800" b="0" i="0" u="none" strike="noStrike" cap="none" normalizeH="0" baseline="0" smtClean="0">
                        <a:ln>
                          <a:noFill/>
                        </a:ln>
                        <a:solidFill>
                          <a:schemeClr val="tx1"/>
                        </a:solidFill>
                        <a:effectLst/>
                        <a:latin typeface="Arial" charset="0"/>
                        <a:ea typeface="MS PGothic" pitchFamily="34" charset="-128"/>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coal"/>
          <p:cNvPicPr>
            <a:picLocks noChangeAspect="1" noChangeArrowheads="1"/>
          </p:cNvPicPr>
          <p:nvPr/>
        </p:nvPicPr>
        <p:blipFill>
          <a:blip r:embed="rId2"/>
          <a:srcRect/>
          <a:stretch>
            <a:fillRect/>
          </a:stretch>
        </p:blipFill>
        <p:spPr bwMode="auto">
          <a:xfrm>
            <a:off x="323850" y="2781300"/>
            <a:ext cx="4349750" cy="2678113"/>
          </a:xfrm>
          <a:prstGeom prst="rect">
            <a:avLst/>
          </a:prstGeom>
          <a:noFill/>
          <a:ln w="9525">
            <a:noFill/>
            <a:miter lim="800000"/>
            <a:headEnd/>
            <a:tailEnd/>
          </a:ln>
        </p:spPr>
      </p:pic>
      <p:pic>
        <p:nvPicPr>
          <p:cNvPr id="29700" name="Picture 4" descr="tranform coal electricity"/>
          <p:cNvPicPr>
            <a:picLocks noChangeAspect="1" noChangeArrowheads="1"/>
          </p:cNvPicPr>
          <p:nvPr/>
        </p:nvPicPr>
        <p:blipFill>
          <a:blip r:embed="rId3"/>
          <a:srcRect/>
          <a:stretch>
            <a:fillRect/>
          </a:stretch>
        </p:blipFill>
        <p:spPr bwMode="auto">
          <a:xfrm>
            <a:off x="0" y="2636838"/>
            <a:ext cx="5508625" cy="3095625"/>
          </a:xfrm>
          <a:prstGeom prst="rect">
            <a:avLst/>
          </a:prstGeom>
          <a:noFill/>
          <a:ln w="9525">
            <a:noFill/>
            <a:miter lim="800000"/>
            <a:headEnd/>
            <a:tailEnd/>
          </a:ln>
        </p:spPr>
      </p:pic>
      <p:pic>
        <p:nvPicPr>
          <p:cNvPr id="14339" name="Picture 5" descr="300px-AP_ES_energy_transformations"/>
          <p:cNvPicPr>
            <a:picLocks noChangeAspect="1" noChangeArrowheads="1"/>
          </p:cNvPicPr>
          <p:nvPr/>
        </p:nvPicPr>
        <p:blipFill>
          <a:blip r:embed="rId4"/>
          <a:srcRect/>
          <a:stretch>
            <a:fillRect/>
          </a:stretch>
        </p:blipFill>
        <p:spPr bwMode="auto">
          <a:xfrm>
            <a:off x="4500563" y="333375"/>
            <a:ext cx="4168775" cy="2376488"/>
          </a:xfrm>
          <a:prstGeom prst="rect">
            <a:avLst/>
          </a:prstGeom>
          <a:noFill/>
          <a:ln w="9525">
            <a:noFill/>
            <a:miter lim="800000"/>
            <a:headEnd/>
            <a:tailEnd/>
          </a:ln>
        </p:spPr>
      </p:pic>
      <p:pic>
        <p:nvPicPr>
          <p:cNvPr id="14340" name="Picture 6" descr="biomasa"/>
          <p:cNvPicPr>
            <a:picLocks noChangeAspect="1" noChangeArrowheads="1"/>
          </p:cNvPicPr>
          <p:nvPr/>
        </p:nvPicPr>
        <p:blipFill>
          <a:blip r:embed="rId5"/>
          <a:srcRect/>
          <a:stretch>
            <a:fillRect/>
          </a:stretch>
        </p:blipFill>
        <p:spPr bwMode="auto">
          <a:xfrm>
            <a:off x="5435600" y="2924175"/>
            <a:ext cx="3311525" cy="2484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9700"/>
                                        </p:tgtEl>
                                      </p:cBhvr>
                                    </p:animEffect>
                                    <p:set>
                                      <p:cBhvr>
                                        <p:cTn id="7" dur="1" fill="hold">
                                          <p:stCondLst>
                                            <p:cond delay="499"/>
                                          </p:stCondLst>
                                        </p:cTn>
                                        <p:tgtEl>
                                          <p:spTgt spid="297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7686675" cy="725487"/>
          </a:xfrm>
        </p:spPr>
        <p:txBody>
          <a:bodyPr>
            <a:noAutofit/>
          </a:bodyPr>
          <a:lstStyle/>
          <a:p>
            <a:pPr>
              <a:defRPr/>
            </a:pPr>
            <a:r>
              <a:rPr lang="sl-SI" sz="2400" dirty="0" smtClean="0"/>
              <a:t>Ključni koncepti EP &gt; &gt;&gt;</a:t>
            </a:r>
            <a:br>
              <a:rPr lang="sl-SI" sz="2400" dirty="0" smtClean="0"/>
            </a:br>
            <a:r>
              <a:rPr lang="sl-SI" sz="2400" dirty="0" smtClean="0"/>
              <a:t>temeljne vsebine projekta MVSE</a:t>
            </a:r>
            <a:endParaRPr lang="sl-SI" sz="2400" dirty="0"/>
          </a:p>
        </p:txBody>
      </p:sp>
      <p:graphicFrame>
        <p:nvGraphicFramePr>
          <p:cNvPr id="6" name="Content Placeholder 5"/>
          <p:cNvGraphicFramePr>
            <a:graphicFrameLocks noGrp="1"/>
          </p:cNvGraphicFramePr>
          <p:nvPr>
            <p:ph idx="1"/>
          </p:nvPr>
        </p:nvGraphicFramePr>
        <p:xfrm>
          <a:off x="395536" y="1124744"/>
          <a:ext cx="76866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19475" y="5445125"/>
            <a:ext cx="1657350" cy="1200150"/>
          </a:xfrm>
          <a:prstGeom prst="rect">
            <a:avLst/>
          </a:prstGeom>
          <a:solidFill>
            <a:schemeClr val="tx1">
              <a:lumMod val="40000"/>
              <a:lumOff val="60000"/>
              <a:alpha val="72000"/>
            </a:schemeClr>
          </a:solidFill>
          <a:ln w="28575">
            <a:solidFill>
              <a:schemeClr val="accent3">
                <a:lumMod val="60000"/>
                <a:lumOff val="40000"/>
              </a:schemeClr>
            </a:solidFill>
          </a:ln>
        </p:spPr>
        <p:txBody>
          <a:bodyPr>
            <a:spAutoFit/>
          </a:bodyPr>
          <a:lstStyle/>
          <a:p>
            <a:pPr>
              <a:defRPr/>
            </a:pPr>
            <a:r>
              <a:rPr lang="sl-SI" dirty="0">
                <a:latin typeface="Arial" pitchFamily="34" charset="0"/>
                <a:cs typeface="+mn-cs"/>
              </a:rPr>
              <a:t>Koliko lahko privarčujem z različnimi ukrepi...?</a:t>
            </a:r>
          </a:p>
        </p:txBody>
      </p:sp>
      <p:sp>
        <p:nvSpPr>
          <p:cNvPr id="8" name="TextBox 7"/>
          <p:cNvSpPr txBox="1"/>
          <p:nvPr/>
        </p:nvSpPr>
        <p:spPr>
          <a:xfrm>
            <a:off x="5795963" y="1887538"/>
            <a:ext cx="1655762" cy="1200150"/>
          </a:xfrm>
          <a:prstGeom prst="rect">
            <a:avLst/>
          </a:prstGeom>
          <a:solidFill>
            <a:schemeClr val="tx1">
              <a:lumMod val="40000"/>
              <a:lumOff val="60000"/>
              <a:alpha val="72000"/>
            </a:schemeClr>
          </a:solidFill>
          <a:ln w="28575">
            <a:solidFill>
              <a:schemeClr val="accent3">
                <a:lumMod val="60000"/>
                <a:lumOff val="40000"/>
              </a:schemeClr>
            </a:solidFill>
          </a:ln>
        </p:spPr>
        <p:txBody>
          <a:bodyPr>
            <a:spAutoFit/>
          </a:bodyPr>
          <a:lstStyle/>
          <a:p>
            <a:pPr>
              <a:defRPr/>
            </a:pPr>
            <a:r>
              <a:rPr lang="sl-SI" dirty="0">
                <a:latin typeface="Arial" pitchFamily="34" charset="0"/>
                <a:cs typeface="+mn-cs"/>
              </a:rPr>
              <a:t>Koliko elektrike (lahko) dobimo iz... ?</a:t>
            </a:r>
          </a:p>
        </p:txBody>
      </p:sp>
      <p:sp>
        <p:nvSpPr>
          <p:cNvPr id="9" name="TextBox 8"/>
          <p:cNvSpPr txBox="1"/>
          <p:nvPr/>
        </p:nvSpPr>
        <p:spPr>
          <a:xfrm>
            <a:off x="971550" y="1844675"/>
            <a:ext cx="1655763" cy="923925"/>
          </a:xfrm>
          <a:prstGeom prst="rect">
            <a:avLst/>
          </a:prstGeom>
          <a:solidFill>
            <a:schemeClr val="tx1">
              <a:lumMod val="40000"/>
              <a:lumOff val="60000"/>
              <a:alpha val="72000"/>
            </a:schemeClr>
          </a:solidFill>
          <a:ln w="28575">
            <a:solidFill>
              <a:schemeClr val="accent3">
                <a:lumMod val="60000"/>
                <a:lumOff val="40000"/>
              </a:schemeClr>
            </a:solidFill>
          </a:ln>
        </p:spPr>
        <p:txBody>
          <a:bodyPr>
            <a:spAutoFit/>
          </a:bodyPr>
          <a:lstStyle/>
          <a:p>
            <a:pPr>
              <a:defRPr/>
            </a:pPr>
            <a:r>
              <a:rPr lang="sl-SI" dirty="0">
                <a:latin typeface="Arial" pitchFamily="34" charset="0"/>
                <a:cs typeface="+mn-cs"/>
              </a:rPr>
              <a:t>Je radioaktivnost nevarna...?</a:t>
            </a:r>
          </a:p>
        </p:txBody>
      </p:sp>
      <p:sp>
        <p:nvSpPr>
          <p:cNvPr id="10" name="TextBox 9"/>
          <p:cNvSpPr txBox="1"/>
          <p:nvPr/>
        </p:nvSpPr>
        <p:spPr>
          <a:xfrm>
            <a:off x="179388" y="3068638"/>
            <a:ext cx="1655762" cy="1200150"/>
          </a:xfrm>
          <a:prstGeom prst="rect">
            <a:avLst/>
          </a:prstGeom>
          <a:solidFill>
            <a:schemeClr val="tx1">
              <a:lumMod val="40000"/>
              <a:lumOff val="60000"/>
              <a:alpha val="72000"/>
            </a:schemeClr>
          </a:solidFill>
          <a:ln w="28575">
            <a:solidFill>
              <a:schemeClr val="accent3">
                <a:lumMod val="60000"/>
                <a:lumOff val="40000"/>
              </a:schemeClr>
            </a:solidFill>
          </a:ln>
        </p:spPr>
        <p:txBody>
          <a:bodyPr>
            <a:spAutoFit/>
          </a:bodyPr>
          <a:lstStyle/>
          <a:p>
            <a:pPr>
              <a:defRPr/>
            </a:pPr>
            <a:r>
              <a:rPr lang="sl-SI" dirty="0">
                <a:latin typeface="Arial" pitchFamily="34" charset="0"/>
                <a:cs typeface="+mn-cs"/>
              </a:rPr>
              <a:t>Kako vpliva na okolje elektrarna na...?</a:t>
            </a:r>
          </a:p>
        </p:txBody>
      </p:sp>
      <p:sp>
        <p:nvSpPr>
          <p:cNvPr id="11" name="TextBox 10"/>
          <p:cNvSpPr txBox="1"/>
          <p:nvPr/>
        </p:nvSpPr>
        <p:spPr>
          <a:xfrm>
            <a:off x="6948488" y="3389313"/>
            <a:ext cx="1871662" cy="922337"/>
          </a:xfrm>
          <a:prstGeom prst="rect">
            <a:avLst/>
          </a:prstGeom>
          <a:solidFill>
            <a:schemeClr val="tx1">
              <a:lumMod val="40000"/>
              <a:lumOff val="60000"/>
              <a:alpha val="72000"/>
            </a:schemeClr>
          </a:solidFill>
          <a:ln w="28575">
            <a:solidFill>
              <a:schemeClr val="accent3">
                <a:lumMod val="60000"/>
                <a:lumOff val="40000"/>
              </a:schemeClr>
            </a:solidFill>
          </a:ln>
        </p:spPr>
        <p:txBody>
          <a:bodyPr>
            <a:spAutoFit/>
          </a:bodyPr>
          <a:lstStyle/>
          <a:p>
            <a:pPr>
              <a:defRPr/>
            </a:pPr>
            <a:r>
              <a:rPr lang="sl-SI" dirty="0">
                <a:latin typeface="Arial" pitchFamily="34" charset="0"/>
                <a:cs typeface="+mn-cs"/>
              </a:rPr>
              <a:t>Od kod prihaja elektrika v moj dom?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7686675" cy="725487"/>
          </a:xfrm>
        </p:spPr>
        <p:txBody>
          <a:bodyPr>
            <a:noAutofit/>
          </a:bodyPr>
          <a:lstStyle/>
          <a:p>
            <a:pPr>
              <a:defRPr/>
            </a:pPr>
            <a:r>
              <a:rPr lang="sl-SI" sz="2800" dirty="0" smtClean="0"/>
              <a:t>Projekt MVSE – kaj ponujamo letos </a:t>
            </a:r>
            <a:br>
              <a:rPr lang="sl-SI" sz="2800" dirty="0" smtClean="0"/>
            </a:br>
            <a:r>
              <a:rPr lang="sl-SI" sz="2800" dirty="0" smtClean="0"/>
              <a:t>(in kdaj)?</a:t>
            </a:r>
            <a:endParaRPr lang="sl-SI" sz="2800" dirty="0"/>
          </a:p>
        </p:txBody>
      </p:sp>
      <p:graphicFrame>
        <p:nvGraphicFramePr>
          <p:cNvPr id="4" name="Content Placeholder 3"/>
          <p:cNvGraphicFramePr>
            <a:graphicFrameLocks noGrp="1"/>
          </p:cNvGraphicFramePr>
          <p:nvPr>
            <p:ph idx="1"/>
          </p:nvPr>
        </p:nvGraphicFramePr>
        <p:xfrm>
          <a:off x="467544" y="1556792"/>
          <a:ext cx="76866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7686675" cy="725487"/>
          </a:xfrm>
        </p:spPr>
        <p:txBody>
          <a:bodyPr>
            <a:noAutofit/>
          </a:bodyPr>
          <a:lstStyle/>
          <a:p>
            <a:pPr>
              <a:defRPr/>
            </a:pPr>
            <a:r>
              <a:rPr lang="sl-SI" sz="2800" dirty="0" smtClean="0"/>
              <a:t>Projekt MVSE – kaj pričakujemo letos </a:t>
            </a:r>
            <a:br>
              <a:rPr lang="sl-SI" sz="2800" dirty="0" smtClean="0"/>
            </a:br>
            <a:r>
              <a:rPr lang="sl-SI" sz="2800" dirty="0" smtClean="0"/>
              <a:t>(in kdaj)?</a:t>
            </a:r>
            <a:endParaRPr lang="sl-SI" sz="2800" dirty="0"/>
          </a:p>
        </p:txBody>
      </p:sp>
      <p:graphicFrame>
        <p:nvGraphicFramePr>
          <p:cNvPr id="4" name="Content Placeholder 3"/>
          <p:cNvGraphicFramePr>
            <a:graphicFrameLocks noGrp="1"/>
          </p:cNvGraphicFramePr>
          <p:nvPr>
            <p:ph idx="1"/>
          </p:nvPr>
        </p:nvGraphicFramePr>
        <p:xfrm>
          <a:off x="467544" y="1556792"/>
          <a:ext cx="76866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GEN">
      <a:dk1>
        <a:srgbClr val="096E9A"/>
      </a:dk1>
      <a:lt1>
        <a:srgbClr val="6F6F6F"/>
      </a:lt1>
      <a:dk2>
        <a:srgbClr val="096E9A"/>
      </a:dk2>
      <a:lt2>
        <a:srgbClr val="6F6F6F"/>
      </a:lt2>
      <a:accent1>
        <a:srgbClr val="DCCF58"/>
      </a:accent1>
      <a:accent2>
        <a:srgbClr val="964A9B"/>
      </a:accent2>
      <a:accent3>
        <a:srgbClr val="096E9A"/>
      </a:accent3>
      <a:accent4>
        <a:srgbClr val="000000"/>
      </a:accent4>
      <a:accent5>
        <a:srgbClr val="FFFFFF"/>
      </a:accent5>
      <a:accent6>
        <a:srgbClr val="964A9B"/>
      </a:accent6>
      <a:hlink>
        <a:srgbClr val="6F6F6F"/>
      </a:hlink>
      <a:folHlink>
        <a:srgbClr val="800080"/>
      </a:folHlink>
    </a:clrScheme>
    <a:fontScheme name="GE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3789</TotalTime>
  <Words>1920</Words>
  <Application>Microsoft Office PowerPoint</Application>
  <PresentationFormat>On-screen Show (4:3)</PresentationFormat>
  <Paragraphs>179</Paragraphs>
  <Slides>13</Slides>
  <Notes>9</Notes>
  <HiddenSlides>0</HiddenSlides>
  <MMClips>0</MMClips>
  <ScaleCrop>false</ScaleCrop>
  <HeadingPairs>
    <vt:vector size="6" baseType="variant">
      <vt:variant>
        <vt:lpstr>Uporabljene pisave</vt:lpstr>
      </vt:variant>
      <vt:variant>
        <vt:i4>7</vt:i4>
      </vt:variant>
      <vt:variant>
        <vt:lpstr>Predloga načrta</vt:lpstr>
      </vt:variant>
      <vt:variant>
        <vt:i4>2</vt:i4>
      </vt:variant>
      <vt:variant>
        <vt:lpstr>Naslovi diapozitivov</vt:lpstr>
      </vt:variant>
      <vt:variant>
        <vt:i4>13</vt:i4>
      </vt:variant>
    </vt:vector>
  </HeadingPairs>
  <TitlesOfParts>
    <vt:vector size="22" baseType="lpstr">
      <vt:lpstr>Arial</vt:lpstr>
      <vt:lpstr>MS PGothic</vt:lpstr>
      <vt:lpstr>Verdana</vt:lpstr>
      <vt:lpstr>ヒラギノ角ゴ Pro W3</vt:lpstr>
      <vt:lpstr>Calibri</vt:lpstr>
      <vt:lpstr>ArialMT</vt:lpstr>
      <vt:lpstr>Times New Roman</vt:lpstr>
      <vt:lpstr>Office Theme</vt:lpstr>
      <vt:lpstr>Office Theme</vt:lpstr>
      <vt:lpstr>Mladi v svetu energije</vt:lpstr>
      <vt:lpstr>Projekt Mladi v svetu energije (MVSE)</vt:lpstr>
      <vt:lpstr>Diapozitiv 3</vt:lpstr>
      <vt:lpstr>Energetska pismenost (energy literacy)</vt:lpstr>
      <vt:lpstr>Primer „polnilcev “</vt:lpstr>
      <vt:lpstr>Diapozitiv 6</vt:lpstr>
      <vt:lpstr>Ključni koncepti EP &gt; &gt;&gt; temeljne vsebine projekta MVSE</vt:lpstr>
      <vt:lpstr>Projekt MVSE – kaj ponujamo letos  (in kdaj)?</vt:lpstr>
      <vt:lpstr>Projekt MVSE – kaj pričakujemo letos  (in kdaj)?</vt:lpstr>
      <vt:lpstr>Nagradni natečaj</vt:lpstr>
      <vt:lpstr>Nagrade</vt:lpstr>
      <vt:lpstr>Prijava projekta</vt:lpstr>
      <vt:lpstr>Namesto zaključka:  Vabljeni v Svet energije v Krško!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rokk</dc:creator>
  <cp:lastModifiedBy>Sai</cp:lastModifiedBy>
  <cp:revision>683</cp:revision>
  <dcterms:created xsi:type="dcterms:W3CDTF">2010-06-17T10:05:52Z</dcterms:created>
  <dcterms:modified xsi:type="dcterms:W3CDTF">2012-09-25T04:19:40Z</dcterms:modified>
</cp:coreProperties>
</file>